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4"/>
  </p:notesMasterIdLst>
  <p:handoutMasterIdLst>
    <p:handoutMasterId r:id="rId15"/>
  </p:handoutMasterIdLst>
  <p:sldIdLst>
    <p:sldId id="438" r:id="rId2"/>
    <p:sldId id="450" r:id="rId3"/>
    <p:sldId id="436" r:id="rId4"/>
    <p:sldId id="452" r:id="rId5"/>
    <p:sldId id="456" r:id="rId6"/>
    <p:sldId id="440" r:id="rId7"/>
    <p:sldId id="444" r:id="rId8"/>
    <p:sldId id="445" r:id="rId9"/>
    <p:sldId id="457" r:id="rId10"/>
    <p:sldId id="460" r:id="rId11"/>
    <p:sldId id="459" r:id="rId12"/>
    <p:sldId id="455" r:id="rId1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1EF"/>
    <a:srgbClr val="117AED"/>
    <a:srgbClr val="FFF5D7"/>
    <a:srgbClr val="127BEE"/>
    <a:srgbClr val="167DEE"/>
    <a:srgbClr val="2987EF"/>
    <a:srgbClr val="3F94F1"/>
    <a:srgbClr val="CCFF66"/>
    <a:srgbClr val="99FF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424" autoAdjust="0"/>
  </p:normalViewPr>
  <p:slideViewPr>
    <p:cSldViewPr snapToGrid="0">
      <p:cViewPr varScale="1">
        <p:scale>
          <a:sx n="88" d="100"/>
          <a:sy n="88" d="100"/>
        </p:scale>
        <p:origin x="102" y="108"/>
      </p:cViewPr>
      <p:guideLst/>
    </p:cSldViewPr>
  </p:slideViewPr>
  <p:outlineViewPr>
    <p:cViewPr>
      <p:scale>
        <a:sx n="33" d="100"/>
        <a:sy n="33" d="100"/>
      </p:scale>
      <p:origin x="0" y="-7140"/>
    </p:cViewPr>
  </p:outlineViewPr>
  <p:notesTextViewPr>
    <p:cViewPr>
      <p:scale>
        <a:sx n="1" d="1"/>
        <a:sy n="1" d="1"/>
      </p:scale>
      <p:origin x="0" y="0"/>
    </p:cViewPr>
  </p:notesTextViewPr>
  <p:sorterViewPr>
    <p:cViewPr varScale="1">
      <p:scale>
        <a:sx n="100" d="100"/>
        <a:sy n="100" d="100"/>
      </p:scale>
      <p:origin x="0" y="-5142"/>
    </p:cViewPr>
  </p:sorterViewPr>
  <p:notesViewPr>
    <p:cSldViewPr snapToGrid="0">
      <p:cViewPr>
        <p:scale>
          <a:sx n="100" d="100"/>
          <a:sy n="100" d="100"/>
        </p:scale>
        <p:origin x="19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50445" y="9428586"/>
            <a:ext cx="2945659" cy="498054"/>
          </a:xfrm>
          <a:prstGeom prst="rect">
            <a:avLst/>
          </a:prstGeom>
        </p:spPr>
        <p:txBody>
          <a:bodyPr vert="horz" lIns="91416" tIns="45707" rIns="91416" bIns="45707" rtlCol="0" anchor="b"/>
          <a:lstStyle>
            <a:lvl1pPr algn="r">
              <a:defRPr sz="1200"/>
            </a:lvl1pPr>
          </a:lstStyle>
          <a:p>
            <a:fld id="{13CF7486-C3E9-48D5-924C-D111C3A94BBE}" type="slidenum">
              <a:rPr kumimoji="1" lang="ja-JP" altLang="en-US" smtClean="0"/>
              <a:t>‹#›</a:t>
            </a:fld>
            <a:endParaRPr kumimoji="1" lang="ja-JP" altLang="en-US"/>
          </a:p>
        </p:txBody>
      </p:sp>
    </p:spTree>
    <p:extLst>
      <p:ext uri="{BB962C8B-B14F-4D97-AF65-F5344CB8AC3E}">
        <p14:creationId xmlns:p14="http://schemas.microsoft.com/office/powerpoint/2010/main" val="4043757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46058" cy="498419"/>
          </a:xfrm>
          <a:prstGeom prst="rect">
            <a:avLst/>
          </a:prstGeom>
        </p:spPr>
        <p:txBody>
          <a:bodyPr vert="horz" lIns="91416" tIns="45707" rIns="91416"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530" y="4"/>
            <a:ext cx="2946058" cy="498419"/>
          </a:xfrm>
          <a:prstGeom prst="rect">
            <a:avLst/>
          </a:prstGeom>
        </p:spPr>
        <p:txBody>
          <a:bodyPr vert="horz" lIns="91416" tIns="45707" rIns="91416" bIns="45707" rtlCol="0"/>
          <a:lstStyle>
            <a:lvl1pPr algn="r">
              <a:defRPr sz="1200"/>
            </a:lvl1pPr>
          </a:lstStyle>
          <a:p>
            <a:fld id="{A83C9D15-7A54-4EDB-A7A2-9E82E9752C71}" type="datetimeFigureOut">
              <a:rPr kumimoji="1" lang="ja-JP" altLang="en-US" smtClean="0"/>
              <a:t>2021/10/25</a:t>
            </a:fld>
            <a:endParaRPr kumimoji="1" lang="ja-JP" altLang="en-US"/>
          </a:p>
        </p:txBody>
      </p:sp>
      <p:sp>
        <p:nvSpPr>
          <p:cNvPr id="4" name="スライド イメージ プレースホルダー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16" tIns="45707" rIns="91416" bIns="45707" rtlCol="0" anchor="ctr"/>
          <a:lstStyle/>
          <a:p>
            <a:endParaRPr lang="ja-JP" altLang="en-US"/>
          </a:p>
        </p:txBody>
      </p:sp>
      <p:sp>
        <p:nvSpPr>
          <p:cNvPr id="5" name="ノート プレースホルダー 4"/>
          <p:cNvSpPr>
            <a:spLocks noGrp="1"/>
          </p:cNvSpPr>
          <p:nvPr>
            <p:ph type="body" sz="quarter" idx="3"/>
          </p:nvPr>
        </p:nvSpPr>
        <p:spPr>
          <a:xfrm>
            <a:off x="679442" y="4777865"/>
            <a:ext cx="5438792" cy="3908527"/>
          </a:xfrm>
          <a:prstGeom prst="rect">
            <a:avLst/>
          </a:prstGeom>
        </p:spPr>
        <p:txBody>
          <a:bodyPr vert="horz" lIns="91416" tIns="45707" rIns="91416"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222"/>
            <a:ext cx="2946058" cy="498418"/>
          </a:xfrm>
          <a:prstGeom prst="rect">
            <a:avLst/>
          </a:prstGeom>
        </p:spPr>
        <p:txBody>
          <a:bodyPr vert="horz" lIns="91416" tIns="45707" rIns="91416"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530" y="9428222"/>
            <a:ext cx="2946058" cy="498418"/>
          </a:xfrm>
          <a:prstGeom prst="rect">
            <a:avLst/>
          </a:prstGeom>
        </p:spPr>
        <p:txBody>
          <a:bodyPr vert="horz" lIns="91416" tIns="45707" rIns="91416" bIns="45707" rtlCol="0" anchor="b"/>
          <a:lstStyle>
            <a:lvl1pPr algn="r">
              <a:defRPr sz="1200"/>
            </a:lvl1pPr>
          </a:lstStyle>
          <a:p>
            <a:fld id="{BCA4C5C2-4823-4FE3-992F-16E43B02B12A}" type="slidenum">
              <a:rPr kumimoji="1" lang="ja-JP" altLang="en-US" smtClean="0"/>
              <a:t>‹#›</a:t>
            </a:fld>
            <a:endParaRPr kumimoji="1" lang="ja-JP" altLang="en-US"/>
          </a:p>
        </p:txBody>
      </p:sp>
    </p:spTree>
    <p:extLst>
      <p:ext uri="{BB962C8B-B14F-4D97-AF65-F5344CB8AC3E}">
        <p14:creationId xmlns:p14="http://schemas.microsoft.com/office/powerpoint/2010/main" val="33159748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7" y="4777865"/>
            <a:ext cx="5953125" cy="3908527"/>
          </a:xfrm>
        </p:spPr>
        <p:txBody>
          <a:bodyPr/>
          <a:lstStyle/>
          <a:p>
            <a:r>
              <a:rPr lang="ja-JP" altLang="en-US" sz="1300" dirty="0">
                <a:latin typeface="BIZ UDPゴシック" panose="020B0400000000000000" pitchFamily="50" charset="-128"/>
                <a:ea typeface="BIZ UDPゴシック" panose="020B0400000000000000" pitchFamily="50" charset="-128"/>
              </a:rPr>
              <a:t>　福岡県保健医療介護部ワンヘルス総合推進室・室長の「左藤」と申します。</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私からは、「福岡県におけるワンヘルスの取組」について紹介させていただきます。　どうぞ、よろしくお願いいたします。</a:t>
            </a: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0</a:t>
            </a:fld>
            <a:endParaRPr kumimoji="1" lang="ja-JP" altLang="en-US"/>
          </a:p>
        </p:txBody>
      </p:sp>
    </p:spTree>
    <p:extLst>
      <p:ext uri="{BB962C8B-B14F-4D97-AF65-F5344CB8AC3E}">
        <p14:creationId xmlns:p14="http://schemas.microsoft.com/office/powerpoint/2010/main" val="197544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p:txBody>
          <a:bodyPr/>
          <a:lstStyle/>
          <a:p>
            <a:pPr defTabSz="913046">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次に、ワンヘルスセンターの整備についてです。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3046">
              <a:defRPr/>
            </a:pP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dirty="0">
                <a:latin typeface="BIZ UDPゴシック" panose="020B0400000000000000" pitchFamily="50" charset="-128"/>
                <a:ea typeface="BIZ UDPゴシック" panose="020B0400000000000000" pitchFamily="50" charset="-128"/>
              </a:rPr>
              <a:t>　</a:t>
            </a:r>
            <a:r>
              <a:rPr lang="ja-JP" altLang="ja-JP" dirty="0">
                <a:latin typeface="BIZ UDPゴシック" panose="020B0400000000000000" pitchFamily="50" charset="-128"/>
                <a:ea typeface="BIZ UDPゴシック" panose="020B0400000000000000" pitchFamily="50" charset="-128"/>
              </a:rPr>
              <a:t>新興感染症や地球温暖化等のワンへルスの課題</a:t>
            </a:r>
            <a:r>
              <a:rPr lang="ja-JP" altLang="en-US" dirty="0">
                <a:latin typeface="BIZ UDPゴシック" panose="020B0400000000000000" pitchFamily="50" charset="-128"/>
                <a:ea typeface="BIZ UDPゴシック" panose="020B0400000000000000" pitchFamily="50" charset="-128"/>
              </a:rPr>
              <a:t>へ対応するには、</a:t>
            </a:r>
            <a:r>
              <a:rPr lang="ja-JP" altLang="ja-JP" dirty="0">
                <a:latin typeface="BIZ UDPゴシック" panose="020B0400000000000000" pitchFamily="50" charset="-128"/>
                <a:ea typeface="BIZ UDPゴシック" panose="020B0400000000000000" pitchFamily="50" charset="-128"/>
              </a:rPr>
              <a:t>ワンヘルスの理念を実践する中核的な拠点となる</a:t>
            </a:r>
            <a:r>
              <a:rPr lang="ja-JP" altLang="en-US" dirty="0">
                <a:latin typeface="BIZ UDPゴシック" panose="020B0400000000000000" pitchFamily="50" charset="-128"/>
                <a:ea typeface="BIZ UDPゴシック" panose="020B0400000000000000" pitchFamily="50" charset="-128"/>
              </a:rPr>
              <a:t>施設が必要となります。</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pPr latinLnBrk="1"/>
            <a:r>
              <a:rPr lang="ja-JP" altLang="en-US" dirty="0">
                <a:latin typeface="BIZ UDPゴシック" panose="020B0400000000000000" pitchFamily="50" charset="-128"/>
                <a:ea typeface="BIZ UDPゴシック" panose="020B0400000000000000" pitchFamily="50" charset="-128"/>
              </a:rPr>
              <a:t>　その設置にあたっては、</a:t>
            </a:r>
            <a:r>
              <a:rPr lang="ja-JP" altLang="ja-JP" dirty="0">
                <a:latin typeface="BIZ UDPゴシック" panose="020B0400000000000000" pitchFamily="50" charset="-128"/>
                <a:ea typeface="BIZ UDPゴシック" panose="020B0400000000000000" pitchFamily="50" charset="-128"/>
              </a:rPr>
              <a:t>人の健康や環境の保全に関する機能を持つ保健環境研究所と、動物の保健衛生を担う動物保健衛生所との相互連携が重要</a:t>
            </a:r>
            <a:r>
              <a:rPr lang="ja-JP" altLang="en-US" dirty="0">
                <a:latin typeface="BIZ UDPゴシック" panose="020B0400000000000000" pitchFamily="50" charset="-128"/>
                <a:ea typeface="BIZ UDPゴシック" panose="020B0400000000000000" pitchFamily="50" charset="-128"/>
              </a:rPr>
              <a:t>であり、現在実施している保健環境研究所の</a:t>
            </a:r>
            <a:r>
              <a:rPr lang="ja-JP" altLang="ja-JP" dirty="0">
                <a:latin typeface="BIZ UDPゴシック" panose="020B0400000000000000" pitchFamily="50" charset="-128"/>
                <a:ea typeface="BIZ UDPゴシック" panose="020B0400000000000000" pitchFamily="50" charset="-128"/>
              </a:rPr>
              <a:t>建替え</a:t>
            </a:r>
            <a:r>
              <a:rPr lang="ja-JP" altLang="en-US" dirty="0">
                <a:latin typeface="BIZ UDPゴシック" panose="020B0400000000000000" pitchFamily="50" charset="-128"/>
                <a:ea typeface="BIZ UDPゴシック" panose="020B0400000000000000" pitchFamily="50" charset="-128"/>
              </a:rPr>
              <a:t>に関する</a:t>
            </a:r>
            <a:r>
              <a:rPr lang="ja-JP" altLang="ja-JP" dirty="0">
                <a:latin typeface="BIZ UDPゴシック" panose="020B0400000000000000" pitchFamily="50" charset="-128"/>
                <a:ea typeface="BIZ UDPゴシック" panose="020B0400000000000000" pitchFamily="50" charset="-128"/>
              </a:rPr>
              <a:t>基本計画</a:t>
            </a:r>
            <a:r>
              <a:rPr lang="ja-JP" altLang="en-US" dirty="0">
                <a:latin typeface="BIZ UDPゴシック" panose="020B0400000000000000" pitchFamily="50" charset="-128"/>
                <a:ea typeface="BIZ UDPゴシック" panose="020B0400000000000000" pitchFamily="50" charset="-128"/>
              </a:rPr>
              <a:t>の</a:t>
            </a:r>
            <a:r>
              <a:rPr lang="ja-JP" altLang="ja-JP" dirty="0">
                <a:latin typeface="BIZ UDPゴシック" panose="020B0400000000000000" pitchFamily="50" charset="-128"/>
                <a:ea typeface="BIZ UDPゴシック" panose="020B0400000000000000" pitchFamily="50" charset="-128"/>
              </a:rPr>
              <a:t>策定</a:t>
            </a:r>
            <a:r>
              <a:rPr lang="ja-JP" altLang="en-US" dirty="0">
                <a:latin typeface="BIZ UDPゴシック" panose="020B0400000000000000" pitchFamily="50" charset="-128"/>
                <a:ea typeface="BIZ UDPゴシック" panose="020B0400000000000000" pitchFamily="50" charset="-128"/>
              </a:rPr>
              <a:t>の中で、それぞれの</a:t>
            </a:r>
            <a:r>
              <a:rPr lang="ja-JP" altLang="ja-JP" dirty="0">
                <a:latin typeface="BIZ UDPゴシック" panose="020B0400000000000000" pitchFamily="50" charset="-128"/>
                <a:ea typeface="BIZ UDPゴシック" panose="020B0400000000000000" pitchFamily="50" charset="-128"/>
              </a:rPr>
              <a:t>役割分担</a:t>
            </a:r>
            <a:r>
              <a:rPr lang="ja-JP" altLang="en-US" dirty="0">
                <a:latin typeface="BIZ UDPゴシック" panose="020B0400000000000000" pitchFamily="50" charset="-128"/>
                <a:ea typeface="BIZ UDPゴシック" panose="020B0400000000000000" pitchFamily="50" charset="-128"/>
              </a:rPr>
              <a:t>や</a:t>
            </a:r>
            <a:r>
              <a:rPr lang="ja-JP" altLang="ja-JP" dirty="0">
                <a:latin typeface="BIZ UDPゴシック" panose="020B0400000000000000" pitchFamily="50" charset="-128"/>
                <a:ea typeface="BIZ UDPゴシック" panose="020B0400000000000000" pitchFamily="50" charset="-128"/>
              </a:rPr>
              <a:t>連携のあり方など</a:t>
            </a:r>
            <a:r>
              <a:rPr lang="ja-JP" altLang="en-US" dirty="0">
                <a:latin typeface="BIZ UDPゴシック" panose="020B0400000000000000" pitchFamily="50" charset="-128"/>
                <a:ea typeface="BIZ UDPゴシック" panose="020B0400000000000000" pitchFamily="50" charset="-128"/>
              </a:rPr>
              <a:t>を</a:t>
            </a:r>
            <a:r>
              <a:rPr lang="ja-JP" altLang="ja-JP" dirty="0">
                <a:latin typeface="BIZ UDPゴシック" panose="020B0400000000000000" pitchFamily="50" charset="-128"/>
                <a:ea typeface="BIZ UDPゴシック" panose="020B0400000000000000" pitchFamily="50" charset="-128"/>
              </a:rPr>
              <a:t>検討して</a:t>
            </a:r>
            <a:r>
              <a:rPr lang="ja-JP" altLang="en-US" dirty="0">
                <a:latin typeface="BIZ UDPゴシック" panose="020B0400000000000000" pitchFamily="50" charset="-128"/>
                <a:ea typeface="BIZ UDPゴシック" panose="020B0400000000000000" pitchFamily="50" charset="-128"/>
              </a:rPr>
              <a:t>おります</a:t>
            </a:r>
            <a:r>
              <a:rPr lang="ja-JP" altLang="ja-JP" dirty="0">
                <a:latin typeface="BIZ UDPゴシック" panose="020B0400000000000000" pitchFamily="50" charset="-128"/>
                <a:ea typeface="BIZ UDPゴシック" panose="020B0400000000000000" pitchFamily="50" charset="-128"/>
              </a:rPr>
              <a:t>。</a:t>
            </a:r>
          </a:p>
          <a:p>
            <a:pPr defTabSz="913046">
              <a:defRPr/>
            </a:pPr>
            <a:endParaRPr lang="en-US" altLang="ja-JP" kern="100" dirty="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9</a:t>
            </a:fld>
            <a:endParaRPr kumimoji="1" lang="ja-JP" altLang="en-US"/>
          </a:p>
        </p:txBody>
      </p:sp>
    </p:spTree>
    <p:extLst>
      <p:ext uri="{BB962C8B-B14F-4D97-AF65-F5344CB8AC3E}">
        <p14:creationId xmlns:p14="http://schemas.microsoft.com/office/powerpoint/2010/main" val="331252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142">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次に、「アジア新興・人獣共通感染症センター（仮称）」の誘致についてです。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2142">
              <a:defRPr/>
            </a:pP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dirty="0">
                <a:latin typeface="BIZ UDPゴシック" panose="020B0400000000000000" pitchFamily="50" charset="-128"/>
                <a:ea typeface="BIZ UDPゴシック" panose="020B0400000000000000" pitchFamily="50" charset="-128"/>
              </a:rPr>
              <a:t>このセンターは、国立感染症研究所のサテライトとして、人獣共通感染症、薬剤耐性菌感染症に関して同一機能を持たせ、さらに野生動物・愛玩動物の感染症の調査研究、人と動物の感染症に関する情報のデータベース化等の機能を追加するものです。</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このセンターを通じて、アジア諸国の人獣共通感染症対策や薬剤耐性対策に貢献することで、国内への侵入リスクを低減できると考えています。</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ja-JP" dirty="0">
                <a:latin typeface="BIZ UDPゴシック" panose="020B0400000000000000" pitchFamily="50" charset="-128"/>
                <a:ea typeface="BIZ UDPゴシック" panose="020B0400000000000000" pitchFamily="50" charset="-128"/>
              </a:rPr>
              <a:t>　このため、福岡県、九州地方知事会では、アジア各国、九州各県、大学等と広域的に連携し</a:t>
            </a:r>
            <a:r>
              <a:rPr lang="ja-JP" altLang="en-US" dirty="0">
                <a:latin typeface="BIZ UDPゴシック" panose="020B0400000000000000" pitchFamily="50" charset="-128"/>
                <a:ea typeface="BIZ UDPゴシック" panose="020B0400000000000000" pitchFamily="50" charset="-128"/>
              </a:rPr>
              <a:t>て、</a:t>
            </a:r>
            <a:r>
              <a:rPr lang="ja-JP" altLang="ja-JP" dirty="0">
                <a:latin typeface="BIZ UDPゴシック" panose="020B0400000000000000" pitchFamily="50" charset="-128"/>
                <a:ea typeface="BIZ UDPゴシック" panose="020B0400000000000000" pitchFamily="50" charset="-128"/>
              </a:rPr>
              <a:t>九州に早期に設置するよう、国に対して働きかけを行っているところです。</a:t>
            </a: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10</a:t>
            </a:fld>
            <a:endParaRPr kumimoji="1" lang="ja-JP" altLang="en-US"/>
          </a:p>
        </p:txBody>
      </p:sp>
    </p:spTree>
    <p:extLst>
      <p:ext uri="{BB962C8B-B14F-4D97-AF65-F5344CB8AC3E}">
        <p14:creationId xmlns:p14="http://schemas.microsoft.com/office/powerpoint/2010/main" val="78122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　最後に、ワンヘルスに関する福岡県内の市町村の動きについてです。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２０２１年６月に筑後市議会で、「ワンヘルスの推進に関する決議」が可決されたのを皮切りに、みやま市議会、直方市議会、那珂川市議会、北九州市議会でも同様の決議がなされています。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また、みやま市、直方市では、市議会の決議を受け、「ワンヘルス推進宣言」を表明しています。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以上、福岡県におけるワンヘルスの取組を紹介させていただきました。</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福岡県では、先程お話しした県行動計画をはじめ、ワンヘルスに関する先進的な取組を進め、全国に発信していきたいと考えております。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ご清聴ありがとうございました。</a:t>
            </a: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11</a:t>
            </a:fld>
            <a:endParaRPr kumimoji="1" lang="ja-JP" altLang="en-US"/>
          </a:p>
        </p:txBody>
      </p:sp>
    </p:spTree>
    <p:extLst>
      <p:ext uri="{BB962C8B-B14F-4D97-AF65-F5344CB8AC3E}">
        <p14:creationId xmlns:p14="http://schemas.microsoft.com/office/powerpoint/2010/main" val="101584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7" y="4777865"/>
            <a:ext cx="5953125" cy="3908527"/>
          </a:xfrm>
        </p:spPr>
        <p:txBody>
          <a:bodyPr/>
          <a:lstStyle/>
          <a:p>
            <a:r>
              <a:rPr lang="ja-JP" altLang="en-US" sz="1300" dirty="0">
                <a:latin typeface="BIZ UDPゴシック" panose="020B0400000000000000" pitchFamily="50" charset="-128"/>
                <a:ea typeface="BIZ UDPゴシック" panose="020B0400000000000000" pitchFamily="50" charset="-128"/>
              </a:rPr>
              <a:t>　この後で詳しくご説明いたしますが、福岡県ではこれまでもワンヘルスの推進に力を入れてきたところです。今年４月に新たに就任いたしました服部知事が、３つの新たな挑戦の１つに、この「ワンヘルスの推進」を掲げております。</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ワンヘルスは、人と動物の健康、環境の健全性をひとつと捉え、一体的に守ろうという取組で、国連が掲げる</a:t>
            </a:r>
            <a:r>
              <a:rPr lang="en-US" altLang="ja-JP" sz="1300" dirty="0">
                <a:latin typeface="BIZ UDPゴシック" panose="020B0400000000000000" pitchFamily="50" charset="-128"/>
                <a:ea typeface="BIZ UDPゴシック" panose="020B0400000000000000" pitchFamily="50" charset="-128"/>
              </a:rPr>
              <a:t>SDGs</a:t>
            </a:r>
            <a:r>
              <a:rPr lang="ja-JP" altLang="en-US" sz="1300" dirty="0">
                <a:latin typeface="BIZ UDPゴシック" panose="020B0400000000000000" pitchFamily="50" charset="-128"/>
                <a:ea typeface="BIZ UDPゴシック" panose="020B0400000000000000" pitchFamily="50" charset="-128"/>
              </a:rPr>
              <a:t>の目標の多くにも関わっております。</a:t>
            </a: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現在の新型コロナウイルス感染症との戦いに勝った後も、次なる新興感染症、あるいは再興感染症に備えていかなければなりません。そのためには、ワンヘルスの取組をさらに加速していくことが重要であると考えております。　</a:t>
            </a: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福岡県では、ワンヘルスの世界的先進地となることを目指し、ワンヘルスを実践する拠点の整備、世界トップクラスの研究者による国際会議の開催など、ワンヘルスの取組を進めていきます。</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そうすることによって、県民の皆様の命と健康、動物と環境の健康を守り、健康な地球を次世代の子どもたちに引き継いでいくというのが服部知事の思いであります。</a:t>
            </a:r>
          </a:p>
          <a:p>
            <a:endParaRPr lang="ja-JP" altLang="en-US"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1</a:t>
            </a:fld>
            <a:endParaRPr kumimoji="1" lang="ja-JP" altLang="en-US"/>
          </a:p>
        </p:txBody>
      </p:sp>
    </p:spTree>
    <p:extLst>
      <p:ext uri="{BB962C8B-B14F-4D97-AF65-F5344CB8AC3E}">
        <p14:creationId xmlns:p14="http://schemas.microsoft.com/office/powerpoint/2010/main" val="239051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6" y="4777864"/>
            <a:ext cx="6110872" cy="4811305"/>
          </a:xfrm>
        </p:spPr>
        <p:txBody>
          <a:bodyPr/>
          <a:lstStyle/>
          <a:p>
            <a:r>
              <a:rPr lang="ja-JP" altLang="en-US" sz="1300" dirty="0">
                <a:latin typeface="BIZ UDPゴシック" panose="020B0400000000000000" pitchFamily="50" charset="-128"/>
                <a:ea typeface="BIZ UDPゴシック" panose="020B0400000000000000" pitchFamily="50" charset="-128"/>
              </a:rPr>
              <a:t>　この「福岡県ワンヘルス推進基本条例」について少し紹介させていただきます。</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この条例の主な内容ですが、まず、「人と動物及びこれを取り巻く環境は、生態系の中で相互に関連し、影響し合う一体のものであることから、だれもが、これらをワンヘルスとして守り、次世代につなげることを考え、そして、行動する」ということを基本理念としています。</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a:t>
            </a:r>
          </a:p>
          <a:p>
            <a:r>
              <a:rPr lang="ja-JP" altLang="en-US" sz="1300" dirty="0">
                <a:latin typeface="BIZ UDPゴシック" panose="020B0400000000000000" pitchFamily="50" charset="-128"/>
                <a:ea typeface="BIZ UDPゴシック" panose="020B0400000000000000" pitchFamily="50" charset="-128"/>
              </a:rPr>
              <a:t>　また、基本方針として、</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①医療、獣医療をはじめ各分野と連携した「人獣共通感染症対策」</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②薬剤の適正使用を推進する「薬剤耐性菌対策」</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③自然環境の保全と生物の棲み分け維持を図る「環境保護」</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④動物愛護の推進と野生動物の理解と共存を図る「人と動物の共生社会づくり」</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⑤自然や動物とのふれあいを通じた「健康づくり」</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⑥健全な環境下における安全な農林水産物の生産等のための「環境と人と動物　</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のより良い関係づくり」</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の６つを定めています。</a:t>
            </a: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さらに、人の健康や環境の保全に関する機能をもつ保健環境研究所と、家畜だけではなく、愛玩動物や野生動物も加えた全ての動物の保健衛生を一元的に担う動物保健衛生所が相互に連携することによりワンヘルスの理念を実践する「ワンヘルスセンター」を設置することとしています。</a:t>
            </a:r>
          </a:p>
        </p:txBody>
      </p:sp>
      <p:sp>
        <p:nvSpPr>
          <p:cNvPr id="4" name="スライド番号プレースホルダー 3"/>
          <p:cNvSpPr>
            <a:spLocks noGrp="1"/>
          </p:cNvSpPr>
          <p:nvPr>
            <p:ph type="sldNum" sz="quarter" idx="10"/>
          </p:nvPr>
        </p:nvSpPr>
        <p:spPr/>
        <p:txBody>
          <a:bodyPr/>
          <a:lstStyle/>
          <a:p>
            <a:fld id="{B515B1EB-C8C2-4B9C-86FB-28B36FB9A678}" type="slidenum">
              <a:rPr kumimoji="1" lang="ja-JP" altLang="en-US" smtClean="0"/>
              <a:t>2</a:t>
            </a:fld>
            <a:endParaRPr kumimoji="1" lang="ja-JP" altLang="en-US"/>
          </a:p>
        </p:txBody>
      </p:sp>
    </p:spTree>
    <p:extLst>
      <p:ext uri="{BB962C8B-B14F-4D97-AF65-F5344CB8AC3E}">
        <p14:creationId xmlns:p14="http://schemas.microsoft.com/office/powerpoint/2010/main" val="367302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7" y="4777865"/>
            <a:ext cx="5953125" cy="3908527"/>
          </a:xfrm>
        </p:spPr>
        <p:txBody>
          <a:bodyPr/>
          <a:lstStyle/>
          <a:p>
            <a:r>
              <a:rPr lang="ja-JP" altLang="en-US" sz="1300" dirty="0">
                <a:latin typeface="BIZ UDPゴシック" panose="020B0400000000000000" pitchFamily="50" charset="-128"/>
                <a:ea typeface="BIZ UDPゴシック" panose="020B0400000000000000" pitchFamily="50" charset="-128"/>
              </a:rPr>
              <a:t>　そして、この条例に定める６つの基本方針を具体化する県行動計画です。</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この行動計画は、福岡県がワンヘルスを推進するためのさまざまな取組についての基本指針となります。</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前のページでもご説明させていただきました６つの基本方針に加え、ワンヘルス実践の基盤整備を加えた７つの柱を具体化する施策を記載していきます。</a:t>
            </a: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後ほどご説明いたしますが、今年の</a:t>
            </a:r>
            <a:r>
              <a:rPr lang="en-US" altLang="ja-JP" sz="1300" dirty="0">
                <a:latin typeface="BIZ UDPゴシック" panose="020B0400000000000000" pitchFamily="50" charset="-128"/>
                <a:ea typeface="BIZ UDPゴシック" panose="020B0400000000000000" pitchFamily="50" charset="-128"/>
              </a:rPr>
              <a:t>9</a:t>
            </a:r>
            <a:r>
              <a:rPr lang="ja-JP" altLang="en-US" sz="1300" dirty="0">
                <a:latin typeface="BIZ UDPゴシック" panose="020B0400000000000000" pitchFamily="50" charset="-128"/>
                <a:ea typeface="BIZ UDPゴシック" panose="020B0400000000000000" pitchFamily="50" charset="-128"/>
              </a:rPr>
              <a:t>月に設置した「福岡県ワンヘルス推進協議会」において、行動計画策定についての議論を行っており、２０２１年度内に作成する予定です。</a:t>
            </a: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3</a:t>
            </a:fld>
            <a:endParaRPr kumimoji="1" lang="ja-JP" altLang="en-US"/>
          </a:p>
        </p:txBody>
      </p:sp>
    </p:spTree>
    <p:extLst>
      <p:ext uri="{BB962C8B-B14F-4D97-AF65-F5344CB8AC3E}">
        <p14:creationId xmlns:p14="http://schemas.microsoft.com/office/powerpoint/2010/main" val="331162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6713" y="1201738"/>
            <a:ext cx="5775325" cy="3249612"/>
          </a:xfrm>
        </p:spPr>
      </p:sp>
      <p:sp>
        <p:nvSpPr>
          <p:cNvPr id="3" name="ノート プレースホルダー 2"/>
          <p:cNvSpPr>
            <a:spLocks noGrp="1"/>
          </p:cNvSpPr>
          <p:nvPr>
            <p:ph type="body" idx="1"/>
          </p:nvPr>
        </p:nvSpPr>
        <p:spPr>
          <a:xfrm>
            <a:off x="404335" y="4634092"/>
            <a:ext cx="5700197" cy="4864908"/>
          </a:xfrm>
        </p:spPr>
        <p:txBody>
          <a:bodyPr/>
          <a:lstStyle/>
          <a:p>
            <a:r>
              <a:rPr lang="ja-JP" altLang="en-US" sz="1300" dirty="0">
                <a:latin typeface="BIZ UDPゴシック" panose="020B0400000000000000" pitchFamily="50" charset="-128"/>
                <a:ea typeface="BIZ UDPゴシック" panose="020B0400000000000000" pitchFamily="50" charset="-128"/>
              </a:rPr>
              <a:t>　ワンへルスを推進する体制です。</a:t>
            </a:r>
            <a:endParaRPr lang="en-US" altLang="ja-JP" sz="1300" dirty="0">
              <a:latin typeface="BIZ UDPゴシック" panose="020B0400000000000000" pitchFamily="50" charset="-128"/>
              <a:ea typeface="BIZ UDPゴシック" panose="020B0400000000000000" pitchFamily="50" charset="-128"/>
            </a:endParaRPr>
          </a:p>
          <a:p>
            <a:endParaRPr lang="ja-JP" altLang="en-US"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まず、下のピンクで示しました福岡県ワンヘルス推進協議会、これは、条例で規定する国の機関、市町村、医師、獣医師などオレンジで示している団体等で構成するワンへルス推進に係る協議・検討の場です。この協議会から「行動計画の策定や取組の進捗状況に対する意見」をいただきます。</a:t>
            </a: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そして、中央の緑で示した福岡県では、この協議会の意見を踏まえ、行動計画を策定し、毎年度、実施状況を公表し、進捗管理を行っていきます。青の左側ですが、全庁一体となってワンへルスに係る施策に取り組むため、部局を超えた総合的な調整を行う私どもの「ワンへルス総合推進室」が今年</a:t>
            </a:r>
            <a:r>
              <a:rPr lang="en-US" altLang="ja-JP" sz="1300" dirty="0">
                <a:latin typeface="BIZ UDPゴシック" panose="020B0400000000000000" pitchFamily="50" charset="-128"/>
                <a:ea typeface="BIZ UDPゴシック" panose="020B0400000000000000" pitchFamily="50" charset="-128"/>
              </a:rPr>
              <a:t>4</a:t>
            </a:r>
            <a:r>
              <a:rPr lang="ja-JP" altLang="en-US" sz="1300" dirty="0">
                <a:latin typeface="BIZ UDPゴシック" panose="020B0400000000000000" pitchFamily="50" charset="-128"/>
                <a:ea typeface="BIZ UDPゴシック" panose="020B0400000000000000" pitchFamily="50" charset="-128"/>
              </a:rPr>
              <a:t>月に設置されております。</a:t>
            </a: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また、その右側ですが、先ほどお話した「ワンへルスセンター」の設置を進めてまいります。</a:t>
            </a:r>
            <a:endParaRPr lang="en-US" altLang="ja-JP" sz="1300" dirty="0">
              <a:latin typeface="BIZ UDPゴシック" panose="020B0400000000000000" pitchFamily="50" charset="-128"/>
              <a:ea typeface="BIZ UDPゴシック" panose="020B0400000000000000" pitchFamily="50" charset="-128"/>
            </a:endParaRPr>
          </a:p>
          <a:p>
            <a:endParaRPr lang="ja-JP" altLang="en-US"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福岡県から県民に向かって３本の矢印が出ている部分ですが、行動計画に沿って、児童生徒への教育、県民への啓発を行います。また、事業者にワンヘルスの取組を浸透させることを目的に、登録制度の創設やワンへルス実践団体への支援についても行うこととしております。</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a:t>
            </a:r>
          </a:p>
          <a:p>
            <a:r>
              <a:rPr lang="ja-JP" altLang="en-US" sz="1300" dirty="0">
                <a:latin typeface="BIZ UDPゴシック" panose="020B0400000000000000" pitchFamily="50" charset="-128"/>
                <a:ea typeface="BIZ UDPゴシック" panose="020B0400000000000000" pitchFamily="50" charset="-128"/>
              </a:rPr>
              <a:t>　最後に、一番上のオレンジにございますように、これらを通じて、県民一人一人がワンへルスの基本理念に則った行動や活動を行い、県を挙げてワンへルスを推進していくことを目指していきます。</a:t>
            </a:r>
          </a:p>
          <a:p>
            <a:endParaRPr lang="ja-JP" altLang="en-US"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4</a:t>
            </a:fld>
            <a:endParaRPr kumimoji="1" lang="ja-JP" altLang="en-US"/>
          </a:p>
        </p:txBody>
      </p:sp>
    </p:spTree>
    <p:extLst>
      <p:ext uri="{BB962C8B-B14F-4D97-AF65-F5344CB8AC3E}">
        <p14:creationId xmlns:p14="http://schemas.microsoft.com/office/powerpoint/2010/main" val="78073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7" y="4777865"/>
            <a:ext cx="5953125" cy="3908527"/>
          </a:xfrm>
        </p:spPr>
        <p:txBody>
          <a:bodyPr/>
          <a:lstStyle/>
          <a:p>
            <a:r>
              <a:rPr lang="ja-JP" altLang="en-US" sz="1300" dirty="0">
                <a:latin typeface="BIZ UDPゴシック" panose="020B0400000000000000" pitchFamily="50" charset="-128"/>
                <a:ea typeface="BIZ UDPゴシック" panose="020B0400000000000000" pitchFamily="50" charset="-128"/>
              </a:rPr>
              <a:t>　ここからは、福岡県におけるワンヘルスの具体的な取組をいくつか紹介させていただきます。</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まず、共通感染症状況等調査事業です。</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pPr defTabSz="914233"/>
            <a:r>
              <a:rPr lang="ja-JP" altLang="en-US" sz="1300" dirty="0">
                <a:latin typeface="BIZ UDPゴシック" panose="020B0400000000000000" pitchFamily="50" charset="-128"/>
                <a:ea typeface="BIZ UDPゴシック" panose="020B0400000000000000" pitchFamily="50" charset="-128"/>
              </a:rPr>
              <a:t>　動物病院において検体を採取し、県保健環境研究所で検査を行っています。</a:t>
            </a:r>
            <a:endParaRPr lang="en-US" altLang="ja-JP" sz="1300" dirty="0">
              <a:latin typeface="BIZ UDPゴシック" panose="020B0400000000000000" pitchFamily="50" charset="-128"/>
              <a:ea typeface="BIZ UDPゴシック" panose="020B0400000000000000" pitchFamily="50" charset="-128"/>
            </a:endParaRPr>
          </a:p>
          <a:p>
            <a:pPr defTabSz="914233"/>
            <a:endParaRPr lang="en-US" altLang="ja-JP" sz="1300" dirty="0">
              <a:latin typeface="BIZ UDPゴシック" panose="020B0400000000000000" pitchFamily="50" charset="-128"/>
              <a:ea typeface="BIZ UDPゴシック" panose="020B0400000000000000" pitchFamily="50" charset="-128"/>
            </a:endParaRPr>
          </a:p>
          <a:p>
            <a:pPr defTabSz="914233"/>
            <a:r>
              <a:rPr lang="ja-JP" altLang="en-US" sz="1300" dirty="0">
                <a:latin typeface="BIZ UDPゴシック" panose="020B0400000000000000" pitchFamily="50" charset="-128"/>
                <a:ea typeface="BIZ UDPゴシック" panose="020B0400000000000000" pitchFamily="50" charset="-128"/>
              </a:rPr>
              <a:t>　動物における病原体の保有状況等の調査を行い、人獣共通感染症の発生状況を把握することで得られた結果等を、医療及び獣医療関係者と共有することで、人に感染した場合の迅速な診断につなげることを目的として実施しています。</a:t>
            </a:r>
            <a:endParaRPr lang="en-US" altLang="ja-JP" sz="1300" dirty="0">
              <a:latin typeface="BIZ UDPゴシック" panose="020B0400000000000000" pitchFamily="50" charset="-128"/>
              <a:ea typeface="BIZ UDPゴシック" panose="020B0400000000000000" pitchFamily="50" charset="-128"/>
            </a:endParaRPr>
          </a:p>
          <a:p>
            <a:pPr defTabSz="914233"/>
            <a:endParaRPr lang="en-US" altLang="ja-JP" sz="1300" dirty="0">
              <a:latin typeface="BIZ UDPゴシック" panose="020B0400000000000000" pitchFamily="50" charset="-128"/>
              <a:ea typeface="BIZ UDPゴシック" panose="020B0400000000000000" pitchFamily="50" charset="-128"/>
            </a:endParaRPr>
          </a:p>
          <a:p>
            <a:pPr defTabSz="914233"/>
            <a:r>
              <a:rPr lang="ja-JP" altLang="en-US" sz="1300" dirty="0">
                <a:latin typeface="BIZ UDPゴシック" panose="020B0400000000000000" pitchFamily="50" charset="-128"/>
                <a:ea typeface="BIZ UDPゴシック" panose="020B0400000000000000" pitchFamily="50" charset="-128"/>
              </a:rPr>
              <a:t>　今年度は、本年８月に県にて死亡事例が発生した重症熱性血小板減少症候群（ＳＦＴＳ）や、コリネバクテリウム・ウルセランス感染症の調査を実施しています。</a:t>
            </a:r>
            <a:endParaRPr lang="en-US" altLang="ja-JP" sz="1400" dirty="0">
              <a:latin typeface="BIZ UDPゴシック" panose="020B0400000000000000" pitchFamily="50" charset="-128"/>
              <a:ea typeface="BIZ UDPゴシック" panose="020B0400000000000000" pitchFamily="50" charset="-128"/>
            </a:endParaRPr>
          </a:p>
          <a:p>
            <a:pPr defTabSz="914233"/>
            <a:r>
              <a:rPr lang="ja-JP" altLang="en-US" sz="1400" dirty="0">
                <a:latin typeface="BIZ UDPゴシック" panose="020B0400000000000000" pitchFamily="50" charset="-128"/>
                <a:ea typeface="BIZ UDPゴシック" panose="020B0400000000000000" pitchFamily="50" charset="-128"/>
              </a:rPr>
              <a:t>　</a:t>
            </a:r>
          </a:p>
          <a:p>
            <a:pPr defTabSz="914233"/>
            <a:endParaRPr lang="en-US" altLang="ja-JP"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5</a:t>
            </a:fld>
            <a:endParaRPr kumimoji="1" lang="ja-JP" altLang="en-US"/>
          </a:p>
        </p:txBody>
      </p:sp>
    </p:spTree>
    <p:extLst>
      <p:ext uri="{BB962C8B-B14F-4D97-AF65-F5344CB8AC3E}">
        <p14:creationId xmlns:p14="http://schemas.microsoft.com/office/powerpoint/2010/main" val="8296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7" y="4777865"/>
            <a:ext cx="5953125" cy="3908527"/>
          </a:xfrm>
        </p:spPr>
        <p:txBody>
          <a:bodyPr/>
          <a:lstStyle/>
          <a:p>
            <a:pPr defTabSz="914233"/>
            <a:r>
              <a:rPr lang="ja-JP" altLang="en-US" sz="1300" dirty="0">
                <a:latin typeface="BIZ UDPゴシック" panose="020B0400000000000000" pitchFamily="50" charset="-128"/>
                <a:ea typeface="BIZ UDPゴシック" panose="020B0400000000000000" pitchFamily="50" charset="-128"/>
              </a:rPr>
              <a:t>　次に、ワンへルスフェスティバルです。</a:t>
            </a:r>
            <a:endParaRPr lang="en-US" altLang="ja-JP" sz="1300" dirty="0">
              <a:latin typeface="BIZ UDPゴシック" panose="020B0400000000000000" pitchFamily="50" charset="-128"/>
              <a:ea typeface="BIZ UDPゴシック" panose="020B0400000000000000" pitchFamily="50" charset="-128"/>
            </a:endParaRPr>
          </a:p>
          <a:p>
            <a:pPr defTabSz="914233"/>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33"/>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ワンヘルスを県民により身近に感じ、理解してもらう</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ことを目的に２０２０年度から開催しています。</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33"/>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33"/>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今年度は、１１月１４日に筑後市にあります九州芸文館で開催する予定としており、</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YouTube</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で大ヒットした自粛犬花子や、その作者である</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ISOPP</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氏、日本獣医師会の藏内会長によるトークショーやアニマルセラピー、地産地消メニューの販売など、ワンヘルスを感じていただける様々なイベントを行っております。</a:t>
            </a:r>
            <a:endParaRPr lang="ja-JP" altLang="en-US" sz="13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6</a:t>
            </a:fld>
            <a:endParaRPr kumimoji="1" lang="ja-JP" altLang="en-US"/>
          </a:p>
        </p:txBody>
      </p:sp>
    </p:spTree>
    <p:extLst>
      <p:ext uri="{BB962C8B-B14F-4D97-AF65-F5344CB8AC3E}">
        <p14:creationId xmlns:p14="http://schemas.microsoft.com/office/powerpoint/2010/main" val="35257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39838"/>
            <a:ext cx="5953125" cy="3349625"/>
          </a:xfrm>
        </p:spPr>
      </p:sp>
      <p:sp>
        <p:nvSpPr>
          <p:cNvPr id="3" name="ノート プレースホルダー 2"/>
          <p:cNvSpPr>
            <a:spLocks noGrp="1"/>
          </p:cNvSpPr>
          <p:nvPr>
            <p:ph type="body" idx="1"/>
          </p:nvPr>
        </p:nvSpPr>
        <p:spPr>
          <a:xfrm>
            <a:off x="422277" y="4777865"/>
            <a:ext cx="5953125" cy="4546610"/>
          </a:xfrm>
        </p:spPr>
        <p:txBody>
          <a:bodyPr/>
          <a:lstStyle/>
          <a:p>
            <a:pPr defTabSz="914159">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次に、</a:t>
            </a:r>
            <a:r>
              <a:rPr lang="ja-JP" altLang="ja-JP" sz="1300" dirty="0">
                <a:latin typeface="BIZ UDPゴシック" panose="020B0400000000000000" pitchFamily="50" charset="-128"/>
                <a:ea typeface="BIZ UDPゴシック" panose="020B0400000000000000" pitchFamily="50" charset="-128"/>
              </a:rPr>
              <a:t>福岡県“</a:t>
            </a:r>
            <a:r>
              <a:rPr lang="en-US" altLang="ja-JP" sz="1300" dirty="0">
                <a:latin typeface="BIZ UDPゴシック" panose="020B0400000000000000" pitchFamily="50" charset="-128"/>
                <a:ea typeface="BIZ UDPゴシック" panose="020B0400000000000000" pitchFamily="50" charset="-128"/>
              </a:rPr>
              <a:t>One Health</a:t>
            </a:r>
            <a:r>
              <a:rPr lang="ja-JP" altLang="ja-JP" sz="1300" dirty="0">
                <a:latin typeface="BIZ UDPゴシック" panose="020B0400000000000000" pitchFamily="50" charset="-128"/>
                <a:ea typeface="BIZ UDPゴシック" panose="020B0400000000000000" pitchFamily="50" charset="-128"/>
              </a:rPr>
              <a:t>”国際フォーラム</a:t>
            </a:r>
            <a:r>
              <a:rPr lang="ja-JP" altLang="en-US" sz="1300" dirty="0">
                <a:latin typeface="BIZ UDPゴシック" panose="020B0400000000000000" pitchFamily="50" charset="-128"/>
                <a:ea typeface="BIZ UDPゴシック" panose="020B0400000000000000" pitchFamily="50" charset="-128"/>
              </a:rPr>
              <a:t>です。</a:t>
            </a:r>
            <a:endParaRPr lang="en-US" altLang="ja-JP" sz="1300" dirty="0">
              <a:latin typeface="BIZ UDPゴシック" panose="020B0400000000000000" pitchFamily="50" charset="-128"/>
              <a:ea typeface="BIZ UDPゴシック" panose="020B0400000000000000" pitchFamily="50" charset="-128"/>
            </a:endParaRPr>
          </a:p>
          <a:p>
            <a:pPr defTabSz="914159">
              <a:defRPr/>
            </a:pP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人獣共通感染症などに対し、世界トップレベルの研究者がワンヘルスアプローチにより解決することを目指し、研究成果などを世界に向けて発信することを目的として、２０２１年</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月に初めて開催しました。</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回目のフォーラムでは、国内外から</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名以上の研究者等に「人獣共通感染症」や、「薬剤耐性菌対策」などをテーマにご講演いただきました。</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回目</a:t>
            </a:r>
            <a:r>
              <a:rPr lang="ja-JP" altLang="en-US" sz="1300" strike="sngStrike" kern="100" dirty="0">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となる今年度は、</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日の</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日間、福岡市にあります、「福岡アイランドシティフォーラム」にて開催する予定としており、「人獣共通感染症対策」、「薬剤耐性菌対策」、今年度新たに追加した「環境保護」、行政・民間団体などによる「ワンヘルスの取組み」をテーマに国内外の様々な研究者等から講演していただく予定としております。</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159">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また、来年</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月にはワンヘルスをテーマにしたアジア獣医師会連合（</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FAVA</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）大会が、福岡市にあります「ヒルトン福岡シーホーク」にて開催される予定となっており、このような機会も活用して、ワンヘルスの取組みを推進、発信していきたいと考えております。</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7</a:t>
            </a:fld>
            <a:endParaRPr kumimoji="1" lang="ja-JP" altLang="en-US"/>
          </a:p>
        </p:txBody>
      </p:sp>
    </p:spTree>
    <p:extLst>
      <p:ext uri="{BB962C8B-B14F-4D97-AF65-F5344CB8AC3E}">
        <p14:creationId xmlns:p14="http://schemas.microsoft.com/office/powerpoint/2010/main" val="414329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6713" y="1201738"/>
            <a:ext cx="5775325" cy="3249612"/>
          </a:xfrm>
        </p:spPr>
      </p:sp>
      <p:sp>
        <p:nvSpPr>
          <p:cNvPr id="3" name="ノート プレースホルダー 2"/>
          <p:cNvSpPr>
            <a:spLocks noGrp="1"/>
          </p:cNvSpPr>
          <p:nvPr>
            <p:ph type="body" idx="1"/>
          </p:nvPr>
        </p:nvSpPr>
        <p:spPr>
          <a:xfrm>
            <a:off x="650574" y="4498488"/>
            <a:ext cx="5207716" cy="5129443"/>
          </a:xfrm>
        </p:spPr>
        <p:txBody>
          <a:bodyPr/>
          <a:lstStyle/>
          <a:p>
            <a:pPr defTabSz="880907">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次にワンヘルス教育推進事業についてです。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ワンヘルスを県民一体となった取組として広げていく上で、子供たちに対する教育の役割は大変重要です。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これまで学校教育では、様々な教科等を通じて、人の健康に関することや環境問題を取り扱うことはございましたが、「ワンヘルス」という理念を取り上げ、教育を行うことは全国初の取組です。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そのため、令和３年度から、ワンヘルスに関する児童生徒の理解を深め、基本理念に則った行動及び活動を促すことを目的とした「ワンヘルス教育推進事業」を行っています。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880907">
              <a:defRPr/>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事業内容は、御覧の５つです。</a:t>
            </a:r>
          </a:p>
          <a:p>
            <a:pPr defTabSz="880907">
              <a:defRPr/>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点目は、児童生徒そして教職員がワンヘルスを知るきっかけづくりを目的としたリーフレットの作成・配布です。画面右側にございますリーフレットを県内全ての小学校</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年生、中学校</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年生、高校１・２・３年生と全教職員に配布しています。</a:t>
            </a:r>
          </a:p>
          <a:p>
            <a:pPr defTabSz="880907">
              <a:defRPr/>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点目は、高校の教科において、ワンヘルスを学ぶための教育教材の作成・配布です。これについては、現在、県獣医師会の協力のもと作成中です。</a:t>
            </a:r>
          </a:p>
          <a:p>
            <a:pPr defTabSz="880907">
              <a:defRPr/>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点目は、学識者や医師、獣医師、教育関係者などで構成する推進委員会の設置・開催です。ここでは、ワンヘルス教育の内容や方法などを協議しています。</a:t>
            </a:r>
          </a:p>
          <a:p>
            <a:pPr defTabSz="880907">
              <a:defRPr/>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点目は、ワンヘルス教育の実践事例の積み上げを目的とした研究協力校による実践研究です。左下の表の県立高校</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校と私立高校</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校、計</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校において、理科や地理・歴史・公民、保健体育科等の教科に加え、農業や工業などの専門科目による実践も行っています。</a:t>
            </a:r>
          </a:p>
          <a:p>
            <a:pPr defTabSz="880907">
              <a:defRPr/>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点目は、指導者向け研修会の実施です。これについては、先ほど申し上げました教材や実践事例をまとめた令和</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年度と</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年度での実施を計画しているところです。</a:t>
            </a:r>
          </a:p>
          <a:p>
            <a:pPr defTabSz="880907">
              <a:defRPr/>
            </a:pPr>
            <a:endParaRPr lang="ja-JP" altLang="en-US" kern="100" dirty="0">
              <a:cs typeface="Times New Roman" panose="02020603050405020304" pitchFamily="18" charset="0"/>
            </a:endParaRPr>
          </a:p>
          <a:p>
            <a:pPr defTabSz="880907">
              <a:defRPr/>
            </a:pPr>
            <a:endParaRPr lang="en-US" altLang="ja-JP" kern="100" dirty="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BCA4C5C2-4823-4FE3-992F-16E43B02B12A}" type="slidenum">
              <a:rPr kumimoji="1" lang="ja-JP" altLang="en-US" smtClean="0"/>
              <a:t>8</a:t>
            </a:fld>
            <a:endParaRPr kumimoji="1" lang="ja-JP" altLang="en-US" dirty="0"/>
          </a:p>
        </p:txBody>
      </p:sp>
    </p:spTree>
    <p:extLst>
      <p:ext uri="{BB962C8B-B14F-4D97-AF65-F5344CB8AC3E}">
        <p14:creationId xmlns:p14="http://schemas.microsoft.com/office/powerpoint/2010/main" val="170663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C95624D-CF0D-4DE2-9DDD-247DE41C86E8}" type="datetime1">
              <a:rPr kumimoji="1" lang="ja-JP" altLang="en-US" smtClean="0"/>
              <a:t>2021/10/25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192870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0DFDC1-3FC3-4572-B1DC-B652D3C00704}" type="datetime1">
              <a:rPr kumimoji="1" lang="ja-JP" altLang="en-US" smtClean="0"/>
              <a:t>2021/10/25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337948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169F29-E65C-426E-916A-57AB5BA99982}" type="datetime1">
              <a:rPr kumimoji="1" lang="ja-JP" altLang="en-US" smtClean="0"/>
              <a:t>2021/10/25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210217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2B295E-CED9-43E9-BD98-D903B0834EE3}" type="datetime1">
              <a:rPr kumimoji="1" lang="ja-JP" altLang="en-US" smtClean="0"/>
              <a:t>2021/10/25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22084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8015F7-FCB9-44BD-95F9-633AF3A5A5BE}" type="datetime1">
              <a:rPr kumimoji="1" lang="ja-JP" altLang="en-US" smtClean="0"/>
              <a:t>2021/10/25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151088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86580C-2AAA-4150-9A12-AA500A5E0E10}" type="datetime1">
              <a:rPr kumimoji="1" lang="ja-JP" altLang="en-US" smtClean="0"/>
              <a:t>2021/10/25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211360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3D1363-71E1-4EB4-8D5B-6A3DC0E37ACA}" type="datetime1">
              <a:rPr kumimoji="1" lang="ja-JP" altLang="en-US" smtClean="0"/>
              <a:t>2021/10/25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31500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9EA652-5558-4488-AA58-D0C4A1F27AEB}" type="datetime1">
              <a:rPr kumimoji="1" lang="ja-JP" altLang="en-US" smtClean="0"/>
              <a:t>2021/10/25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18759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579419-E827-4BE1-9632-2F4F08CEF921}" type="datetime1">
              <a:rPr kumimoji="1" lang="ja-JP" altLang="en-US" smtClean="0"/>
              <a:t>2021/10/25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357616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6840F3-D687-4C46-8855-CCB283BD743C}" type="datetime1">
              <a:rPr kumimoji="1" lang="ja-JP" altLang="en-US" smtClean="0"/>
              <a:t>2021/10/25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13879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806DB4-027E-45FF-A5A8-1F05E424BDFB}" type="datetime1">
              <a:rPr kumimoji="1" lang="ja-JP" altLang="en-US" smtClean="0"/>
              <a:t>2021/10/25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82AEA2-3BE1-4ED2-B760-F41F589D3EE3}" type="slidenum">
              <a:rPr kumimoji="1" lang="ja-JP" altLang="en-US" smtClean="0"/>
              <a:t>‹#›</a:t>
            </a:fld>
            <a:endParaRPr kumimoji="1" lang="ja-JP" altLang="en-US"/>
          </a:p>
        </p:txBody>
      </p:sp>
    </p:spTree>
    <p:extLst>
      <p:ext uri="{BB962C8B-B14F-4D97-AF65-F5344CB8AC3E}">
        <p14:creationId xmlns:p14="http://schemas.microsoft.com/office/powerpoint/2010/main" val="46897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0D74A-4F30-4188-8E64-A21E220C5D78}" type="datetime1">
              <a:rPr kumimoji="1" lang="ja-JP" altLang="en-US" smtClean="0"/>
              <a:t>2021/10/25</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3282AEA2-3BE1-4ED2-B760-F41F589D3EE3}" type="slidenum">
              <a:rPr lang="ja-JP" altLang="en-US" smtClean="0"/>
              <a:pPr/>
              <a:t>‹#›</a:t>
            </a:fld>
            <a:endParaRPr lang="ja-JP" altLang="en-US" dirty="0"/>
          </a:p>
        </p:txBody>
      </p:sp>
    </p:spTree>
    <p:extLst>
      <p:ext uri="{BB962C8B-B14F-4D97-AF65-F5344CB8AC3E}">
        <p14:creationId xmlns:p14="http://schemas.microsoft.com/office/powerpoint/2010/main" val="134001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58461" y="141667"/>
            <a:ext cx="11436441" cy="6542467"/>
          </a:xfrm>
          <a:prstGeom prst="rect">
            <a:avLst/>
          </a:prstGeom>
          <a:solidFill>
            <a:srgbClr val="FFF5D9"/>
          </a:solidFill>
          <a:ln w="38100">
            <a:solidFill>
              <a:srgbClr val="0070C0"/>
            </a:solidFill>
          </a:ln>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4000" dirty="0">
              <a:solidFill>
                <a:prstClr val="black"/>
              </a:solidFill>
            </a:endParaRPr>
          </a:p>
          <a:p>
            <a:pPr algn="ctr"/>
            <a:endParaRPr lang="en-US" altLang="ja-JP" sz="4000" dirty="0">
              <a:solidFill>
                <a:prstClr val="black"/>
              </a:solidFill>
            </a:endParaRPr>
          </a:p>
          <a:p>
            <a:pPr algn="ctr"/>
            <a:r>
              <a:rPr lang="ja-JP" altLang="en-US" dirty="0">
                <a:solidFill>
                  <a:prstClr val="black"/>
                </a:solidFill>
              </a:rPr>
              <a:t>福岡県におけるワンヘルスの取組み</a:t>
            </a:r>
            <a:endParaRPr lang="ja-JP" altLang="en-US" b="1" dirty="0">
              <a:solidFill>
                <a:prstClr val="black"/>
              </a:solidFill>
            </a:endParaRPr>
          </a:p>
        </p:txBody>
      </p:sp>
      <p:sp>
        <p:nvSpPr>
          <p:cNvPr id="7" name="タイトル 1"/>
          <p:cNvSpPr txBox="1">
            <a:spLocks/>
          </p:cNvSpPr>
          <p:nvPr/>
        </p:nvSpPr>
        <p:spPr>
          <a:xfrm>
            <a:off x="1858852" y="5139577"/>
            <a:ext cx="8435661" cy="1309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prstClr val="black"/>
                </a:solidFill>
              </a:rPr>
              <a:t>　</a:t>
            </a:r>
            <a:r>
              <a:rPr lang="ja-JP" altLang="en-US" sz="3200" b="1" dirty="0">
                <a:solidFill>
                  <a:prstClr val="black"/>
                </a:solidFill>
              </a:rPr>
              <a:t>福岡県保健医療介護部ワンヘルス総合推進室</a:t>
            </a:r>
          </a:p>
        </p:txBody>
      </p:sp>
      <p:pic>
        <p:nvPicPr>
          <p:cNvPr id="2" name="図 1"/>
          <p:cNvPicPr>
            <a:picLocks noChangeAspect="1"/>
          </p:cNvPicPr>
          <p:nvPr/>
        </p:nvPicPr>
        <p:blipFill>
          <a:blip r:embed="rId3"/>
          <a:stretch>
            <a:fillRect/>
          </a:stretch>
        </p:blipFill>
        <p:spPr>
          <a:xfrm>
            <a:off x="4464536" y="1920068"/>
            <a:ext cx="3590476" cy="3400000"/>
          </a:xfrm>
          <a:prstGeom prst="rect">
            <a:avLst/>
          </a:prstGeom>
        </p:spPr>
      </p:pic>
      <p:sp>
        <p:nvSpPr>
          <p:cNvPr id="4" name="正方形/長方形 3"/>
          <p:cNvSpPr/>
          <p:nvPr/>
        </p:nvSpPr>
        <p:spPr>
          <a:xfrm>
            <a:off x="5570855" y="3596670"/>
            <a:ext cx="1354256" cy="216000"/>
          </a:xfrm>
          <a:prstGeom prst="rect">
            <a:avLst/>
          </a:prstGeom>
          <a:solidFill>
            <a:srgbClr val="1D8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ワンヘルス</a:t>
            </a:r>
          </a:p>
        </p:txBody>
      </p:sp>
    </p:spTree>
    <p:extLst>
      <p:ext uri="{BB962C8B-B14F-4D97-AF65-F5344CB8AC3E}">
        <p14:creationId xmlns:p14="http://schemas.microsoft.com/office/powerpoint/2010/main" val="2708815663"/>
      </p:ext>
    </p:extLst>
  </p:cSld>
  <p:clrMapOvr>
    <a:masterClrMapping/>
  </p:clrMapOvr>
  <mc:AlternateContent xmlns:mc="http://schemas.openxmlformats.org/markup-compatibility/2006" xmlns:p14="http://schemas.microsoft.com/office/powerpoint/2010/main">
    <mc:Choice Requires="p14">
      <p:transition spd="slow" p14:dur="2000" advTm="15471"/>
    </mc:Choice>
    <mc:Fallback xmlns="">
      <p:transition spd="slow" advTm="154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13862" y="35146"/>
            <a:ext cx="11719854" cy="639426"/>
          </a:xfrm>
          <a:prstGeom prst="rect">
            <a:avLst/>
          </a:prstGeom>
          <a:solidFill>
            <a:schemeClr val="accent4">
              <a:lumMod val="20000"/>
              <a:lumOff val="8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400" dirty="0"/>
              <a:t>ワンヘルスセンターの整備について</a:t>
            </a:r>
          </a:p>
        </p:txBody>
      </p:sp>
      <p:sp>
        <p:nvSpPr>
          <p:cNvPr id="22" name="角丸四角形 21"/>
          <p:cNvSpPr/>
          <p:nvPr/>
        </p:nvSpPr>
        <p:spPr>
          <a:xfrm>
            <a:off x="213861" y="740929"/>
            <a:ext cx="11719854" cy="2229223"/>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ja-JP" altLang="en-US" sz="2000" dirty="0">
                <a:solidFill>
                  <a:schemeClr val="tx1"/>
                </a:solidFill>
              </a:rPr>
              <a:t>○　人獣共通感染症の発生には、人、動物及び環境の各分野において、感染源、感染経路、宿主に関する</a:t>
            </a:r>
            <a:endParaRPr lang="en-US" altLang="ja-JP" sz="2000" dirty="0">
              <a:solidFill>
                <a:schemeClr val="tx1"/>
              </a:solidFill>
            </a:endParaRPr>
          </a:p>
          <a:p>
            <a:r>
              <a:rPr lang="ja-JP" altLang="en-US" sz="2000" dirty="0">
                <a:solidFill>
                  <a:schemeClr val="tx1"/>
                </a:solidFill>
              </a:rPr>
              <a:t>　対策を講じることが必要。</a:t>
            </a:r>
            <a:endParaRPr lang="en-US" altLang="ja-JP" sz="2000" dirty="0">
              <a:solidFill>
                <a:schemeClr val="tx1"/>
              </a:solidFill>
            </a:endParaRPr>
          </a:p>
          <a:p>
            <a:r>
              <a:rPr lang="ja-JP" altLang="en-US" sz="2000" dirty="0">
                <a:solidFill>
                  <a:schemeClr val="tx1"/>
                </a:solidFill>
              </a:rPr>
              <a:t>○　一方、人獣共通感染症に関する法令は、人、家畜については整備されているが、野生動物・愛玩動物</a:t>
            </a:r>
            <a:endParaRPr lang="en-US" altLang="ja-JP" sz="2000" dirty="0">
              <a:solidFill>
                <a:schemeClr val="tx1"/>
              </a:solidFill>
            </a:endParaRPr>
          </a:p>
          <a:p>
            <a:r>
              <a:rPr lang="ja-JP" altLang="en-US" sz="2000" dirty="0">
                <a:solidFill>
                  <a:schemeClr val="tx1"/>
                </a:solidFill>
              </a:rPr>
              <a:t>　については、平常時からのサーベイランス等を行うための法令がなく、所管省庁も不明確。</a:t>
            </a:r>
            <a:endParaRPr lang="en-US" altLang="ja-JP" sz="2000" dirty="0">
              <a:solidFill>
                <a:schemeClr val="tx1"/>
              </a:solidFill>
            </a:endParaRPr>
          </a:p>
          <a:p>
            <a:r>
              <a:rPr lang="ja-JP" altLang="en-US" sz="2000" dirty="0">
                <a:solidFill>
                  <a:schemeClr val="tx1"/>
                </a:solidFill>
              </a:rPr>
              <a:t>○　このため、国に、関係法令の整備を求めるとともに、県独自の対策を進めていく。</a:t>
            </a:r>
            <a:endParaRPr lang="en-US" altLang="ja-JP" sz="2000" dirty="0">
              <a:solidFill>
                <a:schemeClr val="tx1"/>
              </a:solidFill>
            </a:endParaRPr>
          </a:p>
          <a:p>
            <a:r>
              <a:rPr lang="ja-JP" altLang="en-US" sz="2000" dirty="0">
                <a:solidFill>
                  <a:schemeClr val="tx1"/>
                </a:solidFill>
              </a:rPr>
              <a:t>○　また、人の健康、動物の保健衛生、環境の保全に関する試験検査、調査研究、人材育成、情報発信等</a:t>
            </a:r>
            <a:endParaRPr lang="en-US" altLang="ja-JP" sz="2000" dirty="0">
              <a:solidFill>
                <a:schemeClr val="tx1"/>
              </a:solidFill>
            </a:endParaRPr>
          </a:p>
          <a:p>
            <a:r>
              <a:rPr lang="ja-JP" altLang="en-US" sz="2000" dirty="0">
                <a:solidFill>
                  <a:schemeClr val="tx1"/>
                </a:solidFill>
              </a:rPr>
              <a:t>　を行うワンヘルス実践の広域的かつ中核的拠点「ワンヘルスセンター」を整備。</a:t>
            </a:r>
            <a:endParaRPr lang="en-US" altLang="ja-JP" sz="2000" dirty="0">
              <a:solidFill>
                <a:schemeClr val="tx1"/>
              </a:solidFill>
            </a:endParaRPr>
          </a:p>
        </p:txBody>
      </p:sp>
      <p:sp>
        <p:nvSpPr>
          <p:cNvPr id="24" name="正方形/長方形 23"/>
          <p:cNvSpPr>
            <a:spLocks noChangeArrowheads="1"/>
          </p:cNvSpPr>
          <p:nvPr/>
        </p:nvSpPr>
        <p:spPr bwMode="auto">
          <a:xfrm>
            <a:off x="295859" y="3015354"/>
            <a:ext cx="3644785" cy="432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defRPr/>
            </a:pPr>
            <a:r>
              <a:rPr lang="ja-JP" altLang="en-US" sz="1400" b="1" dirty="0">
                <a:latin typeface="ＭＳ Ｐゴシック" panose="020B0600070205080204" pitchFamily="50" charset="-128"/>
                <a:ea typeface="ＭＳ Ｐゴシック" panose="020B0600070205080204" pitchFamily="50" charset="-128"/>
              </a:rPr>
              <a:t>人獣共通感染症のサーベイランス等に関する法令の整備状況及び関係省庁</a:t>
            </a:r>
          </a:p>
        </p:txBody>
      </p:sp>
      <p:graphicFrame>
        <p:nvGraphicFramePr>
          <p:cNvPr id="7" name="表 6"/>
          <p:cNvGraphicFramePr>
            <a:graphicFrameLocks noGrp="1"/>
          </p:cNvGraphicFramePr>
          <p:nvPr/>
        </p:nvGraphicFramePr>
        <p:xfrm>
          <a:off x="385821" y="3496955"/>
          <a:ext cx="5264507" cy="1669343"/>
        </p:xfrm>
        <a:graphic>
          <a:graphicData uri="http://schemas.openxmlformats.org/drawingml/2006/table">
            <a:tbl>
              <a:tblPr firstRow="1" bandRow="1">
                <a:tableStyleId>{00A15C55-8517-42AA-B614-E9B94910E393}</a:tableStyleId>
              </a:tblPr>
              <a:tblGrid>
                <a:gridCol w="464021">
                  <a:extLst>
                    <a:ext uri="{9D8B030D-6E8A-4147-A177-3AD203B41FA5}">
                      <a16:colId xmlns:a16="http://schemas.microsoft.com/office/drawing/2014/main" val="20000"/>
                    </a:ext>
                  </a:extLst>
                </a:gridCol>
                <a:gridCol w="1120082">
                  <a:extLst>
                    <a:ext uri="{9D8B030D-6E8A-4147-A177-3AD203B41FA5}">
                      <a16:colId xmlns:a16="http://schemas.microsoft.com/office/drawing/2014/main" val="20001"/>
                    </a:ext>
                  </a:extLst>
                </a:gridCol>
                <a:gridCol w="2214628">
                  <a:extLst>
                    <a:ext uri="{9D8B030D-6E8A-4147-A177-3AD203B41FA5}">
                      <a16:colId xmlns:a16="http://schemas.microsoft.com/office/drawing/2014/main" val="20002"/>
                    </a:ext>
                  </a:extLst>
                </a:gridCol>
                <a:gridCol w="1465776">
                  <a:extLst>
                    <a:ext uri="{9D8B030D-6E8A-4147-A177-3AD203B41FA5}">
                      <a16:colId xmlns:a16="http://schemas.microsoft.com/office/drawing/2014/main" val="20003"/>
                    </a:ext>
                  </a:extLst>
                </a:gridCol>
              </a:tblGrid>
              <a:tr h="264695">
                <a:tc gridSpan="2">
                  <a:txBody>
                    <a:bodyPr/>
                    <a:lstStyle/>
                    <a:p>
                      <a:pPr algn="ctr"/>
                      <a:r>
                        <a:rPr kumimoji="1" lang="ja-JP" altLang="en-US" sz="1600" dirty="0"/>
                        <a:t>対象</a:t>
                      </a:r>
                    </a:p>
                  </a:txBody>
                  <a:tcPr anchor="ctr"/>
                </a:tc>
                <a:tc hMerge="1">
                  <a:txBody>
                    <a:bodyPr/>
                    <a:lstStyle/>
                    <a:p>
                      <a:endParaRPr kumimoji="1" lang="ja-JP" altLang="en-US"/>
                    </a:p>
                  </a:txBody>
                  <a:tcPr/>
                </a:tc>
                <a:tc>
                  <a:txBody>
                    <a:bodyPr/>
                    <a:lstStyle/>
                    <a:p>
                      <a:pPr algn="ctr"/>
                      <a:r>
                        <a:rPr kumimoji="1" lang="ja-JP" altLang="en-US" sz="1600" dirty="0"/>
                        <a:t>法令</a:t>
                      </a:r>
                    </a:p>
                  </a:txBody>
                  <a:tcPr anchor="ctr"/>
                </a:tc>
                <a:tc>
                  <a:txBody>
                    <a:bodyPr/>
                    <a:lstStyle/>
                    <a:p>
                      <a:pPr algn="ctr"/>
                      <a:r>
                        <a:rPr kumimoji="1" lang="ja-JP" altLang="en-US" sz="1600" dirty="0"/>
                        <a:t>関係省庁</a:t>
                      </a:r>
                    </a:p>
                  </a:txBody>
                  <a:tcPr anchor="ctr"/>
                </a:tc>
                <a:extLst>
                  <a:ext uri="{0D108BD9-81ED-4DB2-BD59-A6C34878D82A}">
                    <a16:rowId xmlns:a16="http://schemas.microsoft.com/office/drawing/2014/main" val="10000"/>
                  </a:ext>
                </a:extLst>
              </a:tr>
              <a:tr h="316844">
                <a:tc gridSpan="2">
                  <a:txBody>
                    <a:bodyPr/>
                    <a:lstStyle/>
                    <a:p>
                      <a:pPr algn="ctr"/>
                      <a:r>
                        <a:rPr kumimoji="1" lang="ja-JP" altLang="en-US" sz="1400" dirty="0"/>
                        <a:t>人</a:t>
                      </a:r>
                    </a:p>
                  </a:txBody>
                  <a:tcPr anchor="ctr"/>
                </a:tc>
                <a:tc hMerge="1">
                  <a:txBody>
                    <a:bodyPr/>
                    <a:lstStyle/>
                    <a:p>
                      <a:endParaRPr kumimoji="1" lang="ja-JP" altLang="en-US"/>
                    </a:p>
                  </a:txBody>
                  <a:tcPr/>
                </a:tc>
                <a:tc>
                  <a:txBody>
                    <a:bodyPr/>
                    <a:lstStyle/>
                    <a:p>
                      <a:pPr algn="ctr"/>
                      <a:r>
                        <a:rPr kumimoji="1" lang="ja-JP" altLang="en-US" sz="1400" dirty="0"/>
                        <a:t>感染症法</a:t>
                      </a:r>
                    </a:p>
                  </a:txBody>
                  <a:tcPr anchor="ctr"/>
                </a:tc>
                <a:tc>
                  <a:txBody>
                    <a:bodyPr/>
                    <a:lstStyle/>
                    <a:p>
                      <a:pPr algn="ctr"/>
                      <a:r>
                        <a:rPr kumimoji="1" lang="ja-JP" altLang="en-US" sz="1400" dirty="0"/>
                        <a:t>厚生労働省</a:t>
                      </a:r>
                    </a:p>
                  </a:txBody>
                  <a:tcPr anchor="ctr"/>
                </a:tc>
                <a:extLst>
                  <a:ext uri="{0D108BD9-81ED-4DB2-BD59-A6C34878D82A}">
                    <a16:rowId xmlns:a16="http://schemas.microsoft.com/office/drawing/2014/main" val="10001"/>
                  </a:ext>
                </a:extLst>
              </a:tr>
              <a:tr h="316844">
                <a:tc rowSpan="3">
                  <a:txBody>
                    <a:bodyPr/>
                    <a:lstStyle/>
                    <a:p>
                      <a:pPr algn="ctr"/>
                      <a:r>
                        <a:rPr kumimoji="1" lang="ja-JP" altLang="en-US" sz="1400" dirty="0"/>
                        <a:t>動物</a:t>
                      </a:r>
                    </a:p>
                  </a:txBody>
                  <a:tcPr vert="eaVert" anchor="ctr"/>
                </a:tc>
                <a:tc>
                  <a:txBody>
                    <a:bodyPr/>
                    <a:lstStyle/>
                    <a:p>
                      <a:pPr algn="ctr"/>
                      <a:r>
                        <a:rPr kumimoji="1" lang="ja-JP" altLang="en-US" sz="1400" dirty="0"/>
                        <a:t>家畜</a:t>
                      </a:r>
                    </a:p>
                  </a:txBody>
                  <a:tcPr anchor="ctr"/>
                </a:tc>
                <a:tc>
                  <a:txBody>
                    <a:bodyPr/>
                    <a:lstStyle/>
                    <a:p>
                      <a:pPr algn="ctr"/>
                      <a:r>
                        <a:rPr kumimoji="1" lang="ja-JP" altLang="en-US" sz="1400" dirty="0"/>
                        <a:t>家畜伝染病予防法</a:t>
                      </a:r>
                    </a:p>
                  </a:txBody>
                  <a:tcPr anchor="ctr"/>
                </a:tc>
                <a:tc>
                  <a:txBody>
                    <a:bodyPr/>
                    <a:lstStyle/>
                    <a:p>
                      <a:pPr algn="ctr"/>
                      <a:r>
                        <a:rPr kumimoji="1" lang="ja-JP" altLang="en-US" sz="1400" dirty="0"/>
                        <a:t>農林水産省</a:t>
                      </a:r>
                    </a:p>
                  </a:txBody>
                  <a:tcPr anchor="ctr"/>
                </a:tc>
                <a:extLst>
                  <a:ext uri="{0D108BD9-81ED-4DB2-BD59-A6C34878D82A}">
                    <a16:rowId xmlns:a16="http://schemas.microsoft.com/office/drawing/2014/main" val="10002"/>
                  </a:ext>
                </a:extLst>
              </a:tr>
              <a:tr h="395575">
                <a:tc vMerge="1">
                  <a:txBody>
                    <a:bodyPr/>
                    <a:lstStyle/>
                    <a:p>
                      <a:endParaRPr kumimoji="1" lang="ja-JP" altLang="en-US" dirty="0"/>
                    </a:p>
                  </a:txBody>
                  <a:tcPr/>
                </a:tc>
                <a:tc>
                  <a:txBody>
                    <a:bodyPr/>
                    <a:lstStyle/>
                    <a:p>
                      <a:pPr algn="ctr"/>
                      <a:r>
                        <a:rPr kumimoji="1" lang="ja-JP" altLang="en-US" sz="1400" dirty="0"/>
                        <a:t>野生</a:t>
                      </a:r>
                    </a:p>
                  </a:txBody>
                  <a:tcPr anchor="ctr"/>
                </a:tc>
                <a:tc>
                  <a:txBody>
                    <a:bodyPr/>
                    <a:lstStyle/>
                    <a:p>
                      <a:pPr algn="l"/>
                      <a:r>
                        <a:rPr kumimoji="1" lang="ja-JP" altLang="en-US" sz="1400" dirty="0"/>
                        <a:t>　　　　　　　　</a:t>
                      </a:r>
                      <a:r>
                        <a:rPr kumimoji="1" lang="ja-JP" altLang="en-US" sz="1400" baseline="0" dirty="0"/>
                        <a:t>  　　</a:t>
                      </a:r>
                      <a:r>
                        <a:rPr kumimoji="1" lang="en-US" altLang="ja-JP" sz="1400" dirty="0"/>
                        <a:t>―</a:t>
                      </a:r>
                      <a:r>
                        <a:rPr kumimoji="1" lang="ja-JP" altLang="en-US" sz="1400" dirty="0"/>
                        <a:t>　</a:t>
                      </a:r>
                      <a:r>
                        <a:rPr kumimoji="1" lang="en-US" altLang="ja-JP" sz="1050" dirty="0"/>
                        <a:t>※</a:t>
                      </a:r>
                      <a:r>
                        <a:rPr kumimoji="1" lang="ja-JP" altLang="en-US" sz="1050" dirty="0"/>
                        <a:t>１</a:t>
                      </a:r>
                      <a:endParaRPr kumimoji="1" lang="en-US" altLang="ja-JP" sz="1050" dirty="0"/>
                    </a:p>
                  </a:txBody>
                  <a:tcPr anchor="ctr"/>
                </a:tc>
                <a:tc>
                  <a:txBody>
                    <a:bodyPr/>
                    <a:lstStyle/>
                    <a:p>
                      <a:pPr algn="ctr"/>
                      <a:r>
                        <a:rPr kumimoji="1" lang="ja-JP" altLang="en-US" sz="1400" dirty="0"/>
                        <a:t>？</a:t>
                      </a:r>
                      <a:endParaRPr kumimoji="1" lang="en-US" altLang="ja-JP" sz="1400" dirty="0"/>
                    </a:p>
                  </a:txBody>
                  <a:tcPr anchor="ctr"/>
                </a:tc>
                <a:extLst>
                  <a:ext uri="{0D108BD9-81ED-4DB2-BD59-A6C34878D82A}">
                    <a16:rowId xmlns:a16="http://schemas.microsoft.com/office/drawing/2014/main" val="10003"/>
                  </a:ext>
                </a:extLst>
              </a:tr>
              <a:tr h="235657">
                <a:tc vMerge="1">
                  <a:txBody>
                    <a:bodyPr/>
                    <a:lstStyle/>
                    <a:p>
                      <a:endParaRPr kumimoji="1" lang="ja-JP" altLang="en-US" dirty="0"/>
                    </a:p>
                  </a:txBody>
                  <a:tcPr/>
                </a:tc>
                <a:tc>
                  <a:txBody>
                    <a:bodyPr/>
                    <a:lstStyle/>
                    <a:p>
                      <a:pPr algn="ctr"/>
                      <a:r>
                        <a:rPr kumimoji="1" lang="ja-JP" altLang="en-US" sz="1400" dirty="0"/>
                        <a:t>愛玩</a:t>
                      </a:r>
                    </a:p>
                  </a:txBody>
                  <a:tcPr anchor="ctr"/>
                </a:tc>
                <a:tc>
                  <a:txBody>
                    <a:bodyPr/>
                    <a:lstStyle/>
                    <a:p>
                      <a:pPr algn="l"/>
                      <a:r>
                        <a:rPr kumimoji="1" lang="ja-JP" altLang="en-US" sz="1400" dirty="0"/>
                        <a:t>　　　　　　　　 　　 </a:t>
                      </a:r>
                      <a:r>
                        <a:rPr kumimoji="1" lang="en-US" altLang="ja-JP" sz="1400" dirty="0"/>
                        <a:t>―</a:t>
                      </a:r>
                      <a:r>
                        <a:rPr kumimoji="1" lang="ja-JP" altLang="en-US" sz="1400" dirty="0"/>
                        <a:t>　</a:t>
                      </a:r>
                      <a:r>
                        <a:rPr kumimoji="1" lang="en-US" altLang="ja-JP" sz="1050" dirty="0"/>
                        <a:t>※</a:t>
                      </a:r>
                      <a:r>
                        <a:rPr kumimoji="1" lang="ja-JP" altLang="en-US" sz="1050" dirty="0"/>
                        <a:t>２</a:t>
                      </a:r>
                      <a:endParaRPr kumimoji="1" lang="en-US" altLang="ja-JP" sz="1050" dirty="0"/>
                    </a:p>
                  </a:txBody>
                  <a:tcPr anchor="ctr"/>
                </a:tc>
                <a:tc>
                  <a:txBody>
                    <a:bodyPr/>
                    <a:lstStyle/>
                    <a:p>
                      <a:pPr algn="ctr"/>
                      <a:r>
                        <a:rPr kumimoji="1" lang="ja-JP" altLang="en-US" sz="1400" dirty="0"/>
                        <a:t>？</a:t>
                      </a:r>
                      <a:endParaRPr kumimoji="1" lang="en-US" altLang="ja-JP" sz="1400" dirty="0"/>
                    </a:p>
                  </a:txBody>
                  <a:tcPr anchor="ct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9443575" y="6579879"/>
            <a:ext cx="2743200" cy="365125"/>
          </a:xfrm>
        </p:spPr>
        <p:txBody>
          <a:bodyPr/>
          <a:lstStyle/>
          <a:p>
            <a:fld id="{3282AEA2-3BE1-4ED2-B760-F41F589D3EE3}" type="slidenum">
              <a:rPr kumimoji="1" lang="ja-JP" altLang="en-US" smtClean="0"/>
              <a:t>9</a:t>
            </a:fld>
            <a:endParaRPr kumimoji="1" lang="ja-JP" altLang="en-US" dirty="0"/>
          </a:p>
        </p:txBody>
      </p:sp>
      <p:sp>
        <p:nvSpPr>
          <p:cNvPr id="31" name="正方形/長方形 30"/>
          <p:cNvSpPr>
            <a:spLocks noChangeArrowheads="1"/>
          </p:cNvSpPr>
          <p:nvPr/>
        </p:nvSpPr>
        <p:spPr bwMode="auto">
          <a:xfrm>
            <a:off x="5922453" y="3050094"/>
            <a:ext cx="3521122" cy="316383"/>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lgn="ctr">
              <a:defRPr/>
            </a:pPr>
            <a:r>
              <a:rPr lang="ja-JP" altLang="en-US" sz="2000" b="1" dirty="0">
                <a:latin typeface="ＭＳ Ｐゴシック" panose="020B0600070205080204" pitchFamily="50" charset="-128"/>
                <a:ea typeface="ＭＳ Ｐゴシック" panose="020B0600070205080204" pitchFamily="50" charset="-128"/>
              </a:rPr>
              <a:t>ワンヘルスセンターの役割</a:t>
            </a:r>
          </a:p>
        </p:txBody>
      </p:sp>
      <p:cxnSp>
        <p:nvCxnSpPr>
          <p:cNvPr id="13" name="直線コネクタ 12"/>
          <p:cNvCxnSpPr/>
          <p:nvPr/>
        </p:nvCxnSpPr>
        <p:spPr>
          <a:xfrm>
            <a:off x="5782614" y="3037460"/>
            <a:ext cx="0" cy="380879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210057" y="6098608"/>
            <a:ext cx="5533401" cy="830997"/>
          </a:xfrm>
          <a:prstGeom prst="rect">
            <a:avLst/>
          </a:prstGeom>
          <a:noFill/>
        </p:spPr>
        <p:txBody>
          <a:bodyPr wrap="square" rtlCol="0">
            <a:spAutoFit/>
          </a:bodyPr>
          <a:lstStyle/>
          <a:p>
            <a:r>
              <a:rPr lang="en-US" altLang="ja-JP" sz="1200" dirty="0"/>
              <a:t>※</a:t>
            </a:r>
            <a:r>
              <a:rPr lang="ja-JP" altLang="en-US" sz="1200" dirty="0"/>
              <a:t>２　　「感染症法」では一部の感染症について届出義務を課しているが、近年問題</a:t>
            </a:r>
            <a:endParaRPr lang="en-US" altLang="ja-JP" sz="1200" dirty="0"/>
          </a:p>
          <a:p>
            <a:r>
              <a:rPr lang="ja-JP" altLang="en-US" sz="1200" dirty="0"/>
              <a:t>　　　となっている</a:t>
            </a:r>
            <a:r>
              <a:rPr lang="en-US" altLang="ja-JP" sz="1200" dirty="0"/>
              <a:t>SFTS</a:t>
            </a:r>
            <a:r>
              <a:rPr lang="ja-JP" altLang="en-US" sz="1200" dirty="0"/>
              <a:t>が届出対象に含まれていない。</a:t>
            </a:r>
            <a:endParaRPr lang="en-US" altLang="ja-JP" sz="1200" dirty="0"/>
          </a:p>
          <a:p>
            <a:r>
              <a:rPr lang="ja-JP" altLang="en-US" sz="1200" dirty="0"/>
              <a:t>　　　　また、人獣共通感染症を未然に防止する上で、病原体保有状況調査は有効</a:t>
            </a:r>
            <a:endParaRPr lang="en-US" altLang="ja-JP" sz="1200" dirty="0"/>
          </a:p>
          <a:p>
            <a:r>
              <a:rPr lang="ja-JP" altLang="en-US" sz="1200" dirty="0"/>
              <a:t>　　　であるが、その根拠となる法令が整備されていない。</a:t>
            </a:r>
          </a:p>
        </p:txBody>
      </p:sp>
      <p:sp>
        <p:nvSpPr>
          <p:cNvPr id="19" name="テキスト ボックス 18"/>
          <p:cNvSpPr txBox="1"/>
          <p:nvPr/>
        </p:nvSpPr>
        <p:spPr>
          <a:xfrm>
            <a:off x="223455" y="5166298"/>
            <a:ext cx="5671852" cy="1015663"/>
          </a:xfrm>
          <a:prstGeom prst="rect">
            <a:avLst/>
          </a:prstGeom>
          <a:noFill/>
        </p:spPr>
        <p:txBody>
          <a:bodyPr wrap="square" rtlCol="0">
            <a:spAutoFit/>
          </a:bodyPr>
          <a:lstStyle/>
          <a:p>
            <a:r>
              <a:rPr lang="en-US" altLang="ja-JP" sz="1200" dirty="0"/>
              <a:t>※</a:t>
            </a:r>
            <a:r>
              <a:rPr lang="ja-JP" altLang="en-US" sz="1200" dirty="0"/>
              <a:t>１　　「感染症法」、「家畜伝染病予防法」、「狂犬病予防法」には、野生動物につい</a:t>
            </a:r>
            <a:endParaRPr lang="en-US" altLang="ja-JP" sz="1200" dirty="0"/>
          </a:p>
          <a:p>
            <a:r>
              <a:rPr lang="ja-JP" altLang="en-US" sz="1200" dirty="0"/>
              <a:t>　　　</a:t>
            </a:r>
            <a:r>
              <a:rPr lang="ja-JP" altLang="en-US" sz="1200" dirty="0" err="1"/>
              <a:t>て平</a:t>
            </a:r>
            <a:r>
              <a:rPr lang="ja-JP" altLang="en-US" sz="1200" dirty="0"/>
              <a:t>常時から感染症の調査を行う規定がない。</a:t>
            </a:r>
            <a:endParaRPr lang="en-US" altLang="ja-JP" sz="1200" dirty="0"/>
          </a:p>
          <a:p>
            <a:r>
              <a:rPr lang="ja-JP" altLang="en-US" sz="1200" dirty="0"/>
              <a:t>　　　　また、野生動物の保護管理については、「鳥獣保護法」に定めがあるが、その</a:t>
            </a:r>
            <a:endParaRPr lang="en-US" altLang="ja-JP" sz="1200" dirty="0"/>
          </a:p>
          <a:p>
            <a:r>
              <a:rPr lang="ja-JP" altLang="en-US" sz="1200" dirty="0"/>
              <a:t>　　　目的は、生物の多様性の確保、生活環境の保全又は農林水産業の健全な発展</a:t>
            </a:r>
            <a:endParaRPr lang="en-US" altLang="ja-JP" sz="1200" dirty="0"/>
          </a:p>
          <a:p>
            <a:r>
              <a:rPr lang="ja-JP" altLang="en-US" sz="1200" dirty="0"/>
              <a:t>　　　にあり、感染症対策のための鳥獣管理までは規定されていない。</a:t>
            </a:r>
          </a:p>
        </p:txBody>
      </p:sp>
      <p:pic>
        <p:nvPicPr>
          <p:cNvPr id="6" name="図 5"/>
          <p:cNvPicPr>
            <a:picLocks noChangeAspect="1"/>
          </p:cNvPicPr>
          <p:nvPr/>
        </p:nvPicPr>
        <p:blipFill>
          <a:blip r:embed="rId3"/>
          <a:stretch>
            <a:fillRect/>
          </a:stretch>
        </p:blipFill>
        <p:spPr>
          <a:xfrm>
            <a:off x="7064300" y="3446419"/>
            <a:ext cx="4051247" cy="3323478"/>
          </a:xfrm>
          <a:prstGeom prst="rect">
            <a:avLst/>
          </a:prstGeom>
        </p:spPr>
      </p:pic>
    </p:spTree>
    <p:extLst>
      <p:ext uri="{BB962C8B-B14F-4D97-AF65-F5344CB8AC3E}">
        <p14:creationId xmlns:p14="http://schemas.microsoft.com/office/powerpoint/2010/main" val="342094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70995" y="35146"/>
            <a:ext cx="11284385" cy="639426"/>
          </a:xfrm>
          <a:prstGeom prst="rect">
            <a:avLst/>
          </a:prstGeom>
          <a:solidFill>
            <a:schemeClr val="accent4">
              <a:lumMod val="20000"/>
              <a:lumOff val="8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400" dirty="0"/>
              <a:t>アジア新興・人獣共通感染症センター（仮称）の誘致について</a:t>
            </a:r>
          </a:p>
        </p:txBody>
      </p:sp>
      <p:sp>
        <p:nvSpPr>
          <p:cNvPr id="22" name="角丸四角形 21"/>
          <p:cNvSpPr/>
          <p:nvPr/>
        </p:nvSpPr>
        <p:spPr>
          <a:xfrm>
            <a:off x="370996" y="718294"/>
            <a:ext cx="11304000" cy="1220202"/>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　アジア諸国由来の人獣共通感染症や薬剤耐性について、アジア各国、九州各県、大学等が連携し</a:t>
            </a:r>
            <a:endParaRPr lang="en-US" altLang="ja-JP" sz="2000" dirty="0">
              <a:solidFill>
                <a:schemeClr val="tx1"/>
              </a:solidFill>
            </a:endParaRPr>
          </a:p>
          <a:p>
            <a:r>
              <a:rPr lang="ja-JP" altLang="en-US" sz="2000" dirty="0">
                <a:solidFill>
                  <a:schemeClr val="tx1"/>
                </a:solidFill>
              </a:rPr>
              <a:t>　て、ワンヘルス・アプローチにより対策を行う「アジア新興・人獣共通感染症センター（仮称）」を九州に</a:t>
            </a:r>
            <a:endParaRPr lang="en-US" altLang="ja-JP" sz="2000" dirty="0">
              <a:solidFill>
                <a:schemeClr val="tx1"/>
              </a:solidFill>
            </a:endParaRPr>
          </a:p>
          <a:p>
            <a:r>
              <a:rPr lang="ja-JP" altLang="en-US" sz="2000" dirty="0">
                <a:solidFill>
                  <a:schemeClr val="tx1"/>
                </a:solidFill>
              </a:rPr>
              <a:t>　早期設置するよう国へ提言。</a:t>
            </a:r>
            <a:endParaRPr lang="en-US" altLang="ja-JP" sz="2000" dirty="0">
              <a:solidFill>
                <a:schemeClr val="tx1"/>
              </a:solidFill>
            </a:endParaRPr>
          </a:p>
        </p:txBody>
      </p:sp>
      <p:sp>
        <p:nvSpPr>
          <p:cNvPr id="4" name="上下矢印 23">
            <a:extLst>
              <a:ext uri="{FF2B5EF4-FFF2-40B4-BE49-F238E27FC236}">
                <a16:creationId xmlns:a16="http://schemas.microsoft.com/office/drawing/2014/main" id="{71FDB35E-88DC-41DA-B2DF-81B8BA16E75A}"/>
              </a:ext>
            </a:extLst>
          </p:cNvPr>
          <p:cNvSpPr/>
          <p:nvPr/>
        </p:nvSpPr>
        <p:spPr>
          <a:xfrm rot="5400000">
            <a:off x="9113594" y="2006681"/>
            <a:ext cx="324000" cy="2016000"/>
          </a:xfrm>
          <a:prstGeom prst="upDownArrow">
            <a:avLst>
              <a:gd name="adj1" fmla="val 50000"/>
              <a:gd name="adj2" fmla="val 56902"/>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正方形/長方形 17"/>
          <p:cNvSpPr>
            <a:spLocks noChangeArrowheads="1"/>
          </p:cNvSpPr>
          <p:nvPr/>
        </p:nvSpPr>
        <p:spPr bwMode="auto">
          <a:xfrm>
            <a:off x="370421" y="2223708"/>
            <a:ext cx="6100549" cy="360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defRPr/>
            </a:pPr>
            <a:r>
              <a:rPr lang="ja-JP" altLang="en-US" sz="2000" b="1" dirty="0">
                <a:latin typeface="ＭＳ Ｐゴシック" panose="020B0600070205080204" pitchFamily="50" charset="-128"/>
                <a:ea typeface="ＭＳ Ｐゴシック" panose="020B0600070205080204" pitchFamily="50" charset="-128"/>
              </a:rPr>
              <a:t>アジア新興・人獣共通感染症センター（仮称）の機能</a:t>
            </a:r>
          </a:p>
        </p:txBody>
      </p:sp>
      <p:sp>
        <p:nvSpPr>
          <p:cNvPr id="19" name="テキスト ボックス 18"/>
          <p:cNvSpPr txBox="1"/>
          <p:nvPr/>
        </p:nvSpPr>
        <p:spPr>
          <a:xfrm>
            <a:off x="7071740" y="2490600"/>
            <a:ext cx="775227" cy="257369"/>
          </a:xfrm>
          <a:prstGeom prst="rect">
            <a:avLst/>
          </a:prstGeom>
          <a:noFill/>
          <a:ln w="47625" cmpd="dbl">
            <a:noFill/>
          </a:ln>
        </p:spPr>
        <p:txBody>
          <a:bodyPr wrap="square" lIns="0" tIns="36000" rIns="0" bIns="36000" rtlCol="0" anchor="ctr" anchorCtr="0">
            <a:spAutoFit/>
          </a:bodyPr>
          <a:lstStyle/>
          <a:p>
            <a:pPr algn="ctr"/>
            <a:r>
              <a:rPr kumimoji="1" lang="en-US" altLang="ja-JP" sz="1200" dirty="0"/>
              <a:t>【</a:t>
            </a:r>
            <a:r>
              <a:rPr kumimoji="1" lang="ja-JP" altLang="en-US" sz="1200" dirty="0"/>
              <a:t>イメージ</a:t>
            </a:r>
            <a:r>
              <a:rPr lang="en-US" altLang="ja-JP" sz="1200" dirty="0"/>
              <a:t>】</a:t>
            </a:r>
            <a:endParaRPr kumimoji="1" lang="en-US" altLang="ja-JP" sz="1200" dirty="0"/>
          </a:p>
        </p:txBody>
      </p:sp>
      <p:cxnSp>
        <p:nvCxnSpPr>
          <p:cNvPr id="20" name="直線コネクタ 19"/>
          <p:cNvCxnSpPr/>
          <p:nvPr/>
        </p:nvCxnSpPr>
        <p:spPr>
          <a:xfrm flipH="1">
            <a:off x="9331701" y="3767644"/>
            <a:ext cx="0" cy="3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521109" y="2463862"/>
            <a:ext cx="2067596" cy="461665"/>
          </a:xfrm>
          <a:prstGeom prst="rect">
            <a:avLst/>
          </a:prstGeom>
          <a:noFill/>
        </p:spPr>
        <p:txBody>
          <a:bodyPr wrap="square" rtlCol="0">
            <a:spAutoFit/>
          </a:bodyPr>
          <a:lstStyle/>
          <a:p>
            <a:r>
              <a:rPr kumimoji="1" lang="ja-JP" altLang="en-US" sz="1200" dirty="0"/>
              <a:t>国立感染症研究所の</a:t>
            </a:r>
            <a:endParaRPr kumimoji="1" lang="en-US" altLang="ja-JP" sz="1200" dirty="0"/>
          </a:p>
          <a:p>
            <a:r>
              <a:rPr kumimoji="1" lang="ja-JP" altLang="en-US" sz="1200" dirty="0"/>
              <a:t>サテライトとして位置づけ</a:t>
            </a:r>
          </a:p>
        </p:txBody>
      </p:sp>
      <p:sp>
        <p:nvSpPr>
          <p:cNvPr id="23" name="下矢印 22"/>
          <p:cNvSpPr/>
          <p:nvPr/>
        </p:nvSpPr>
        <p:spPr>
          <a:xfrm>
            <a:off x="8961122" y="4988443"/>
            <a:ext cx="756000" cy="288000"/>
          </a:xfrm>
          <a:prstGeom prst="downArrow">
            <a:avLst>
              <a:gd name="adj1" fmla="val 50000"/>
              <a:gd name="adj2" fmla="val 59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下矢印 23"/>
          <p:cNvSpPr/>
          <p:nvPr/>
        </p:nvSpPr>
        <p:spPr>
          <a:xfrm>
            <a:off x="8961122" y="5995338"/>
            <a:ext cx="756000" cy="288000"/>
          </a:xfrm>
          <a:prstGeom prst="downArrow">
            <a:avLst>
              <a:gd name="adj1" fmla="val 50000"/>
              <a:gd name="adj2" fmla="val 69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円/楕円 24"/>
          <p:cNvSpPr/>
          <p:nvPr/>
        </p:nvSpPr>
        <p:spPr>
          <a:xfrm>
            <a:off x="7071740" y="5303394"/>
            <a:ext cx="4338656" cy="653816"/>
          </a:xfrm>
          <a:prstGeom prst="ellipse">
            <a:avLst/>
          </a:prstGeom>
          <a:ln w="12700">
            <a:solidFill>
              <a:schemeClr val="accent5"/>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200" b="1" dirty="0">
                <a:solidFill>
                  <a:schemeClr val="tx1"/>
                </a:solidFill>
              </a:rPr>
              <a:t>人獣共通感染症対策や薬剤耐性対策</a:t>
            </a:r>
            <a:endParaRPr lang="en-US" altLang="ja-JP" sz="1200" b="1" dirty="0">
              <a:solidFill>
                <a:schemeClr val="tx1"/>
              </a:solidFill>
            </a:endParaRPr>
          </a:p>
          <a:p>
            <a:pPr algn="ctr"/>
            <a:r>
              <a:rPr lang="ja-JP" altLang="en-US" sz="1200" b="1" dirty="0" err="1">
                <a:solidFill>
                  <a:schemeClr val="tx1"/>
                </a:solidFill>
              </a:rPr>
              <a:t>への</a:t>
            </a:r>
            <a:r>
              <a:rPr lang="ja-JP" altLang="en-US" sz="1200" b="1" dirty="0">
                <a:solidFill>
                  <a:schemeClr val="tx1"/>
                </a:solidFill>
              </a:rPr>
              <a:t>国際的な貢献</a:t>
            </a:r>
          </a:p>
          <a:p>
            <a:pPr algn="ctr"/>
            <a:r>
              <a:rPr lang="ja-JP" altLang="en-US" sz="1200" b="1" dirty="0">
                <a:solidFill>
                  <a:schemeClr val="tx1"/>
                </a:solidFill>
              </a:rPr>
              <a:t>アジア諸国との情報共有の活発化</a:t>
            </a:r>
          </a:p>
        </p:txBody>
      </p:sp>
      <p:sp>
        <p:nvSpPr>
          <p:cNvPr id="26" name="円/楕円 25"/>
          <p:cNvSpPr/>
          <p:nvPr/>
        </p:nvSpPr>
        <p:spPr>
          <a:xfrm>
            <a:off x="7071740" y="6286558"/>
            <a:ext cx="4399855" cy="549430"/>
          </a:xfrm>
          <a:prstGeom prst="ellipse">
            <a:avLst/>
          </a:prstGeom>
          <a:ln w="12700">
            <a:solidFill>
              <a:schemeClr val="accent5"/>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200" b="1" dirty="0"/>
              <a:t>人獣共通感染症、薬剤耐性菌感染症の</a:t>
            </a:r>
          </a:p>
          <a:p>
            <a:pPr algn="ctr"/>
            <a:r>
              <a:rPr lang="ja-JP" altLang="en-US" sz="1200" b="1" dirty="0"/>
              <a:t>我が国への侵入リスクを低減</a:t>
            </a:r>
          </a:p>
        </p:txBody>
      </p:sp>
      <p:grpSp>
        <p:nvGrpSpPr>
          <p:cNvPr id="27" name="グループ化 26"/>
          <p:cNvGrpSpPr/>
          <p:nvPr/>
        </p:nvGrpSpPr>
        <p:grpSpPr>
          <a:xfrm>
            <a:off x="7075153" y="4076343"/>
            <a:ext cx="4392000" cy="863105"/>
            <a:chOff x="6006621" y="4259354"/>
            <a:chExt cx="3060000" cy="645874"/>
          </a:xfrm>
        </p:grpSpPr>
        <p:sp>
          <p:nvSpPr>
            <p:cNvPr id="28" name="テキスト ボックス 27"/>
            <p:cNvSpPr txBox="1"/>
            <p:nvPr/>
          </p:nvSpPr>
          <p:spPr>
            <a:xfrm>
              <a:off x="6089382" y="4294588"/>
              <a:ext cx="2904202" cy="188575"/>
            </a:xfrm>
            <a:prstGeom prst="rect">
              <a:avLst/>
            </a:prstGeom>
            <a:noFill/>
            <a:ln w="12700" cmpd="sng">
              <a:solidFill>
                <a:schemeClr val="tx1"/>
              </a:solidFill>
            </a:ln>
          </p:spPr>
          <p:txBody>
            <a:bodyPr wrap="square" lIns="0" tIns="36000" rIns="0" bIns="36000" rtlCol="0">
              <a:spAutoFit/>
            </a:bodyPr>
            <a:lstStyle/>
            <a:p>
              <a:pPr algn="ctr"/>
              <a:r>
                <a:rPr kumimoji="1" lang="ja-JP" altLang="en-US" sz="1400" b="1" dirty="0"/>
                <a:t>アジア</a:t>
              </a:r>
              <a:r>
                <a:rPr lang="ja-JP" altLang="en-US" sz="1400" b="1" dirty="0"/>
                <a:t>新興・人獣共通感染症</a:t>
              </a:r>
              <a:r>
                <a:rPr kumimoji="1" lang="ja-JP" altLang="en-US" sz="1400" b="1" dirty="0"/>
                <a:t>センター（仮称）</a:t>
              </a:r>
            </a:p>
          </p:txBody>
        </p:sp>
        <p:sp>
          <p:nvSpPr>
            <p:cNvPr id="29" name="正方形/長方形 28"/>
            <p:cNvSpPr/>
            <p:nvPr/>
          </p:nvSpPr>
          <p:spPr>
            <a:xfrm>
              <a:off x="6099567" y="4499567"/>
              <a:ext cx="2211726" cy="18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b="1" dirty="0">
                  <a:solidFill>
                    <a:sysClr val="windowText" lastClr="000000"/>
                  </a:solidFill>
                </a:rPr>
                <a:t>野生動物・愛玩動物の調査、研究</a:t>
              </a:r>
            </a:p>
          </p:txBody>
        </p:sp>
        <p:sp>
          <p:nvSpPr>
            <p:cNvPr id="30" name="正方形/長方形 29"/>
            <p:cNvSpPr/>
            <p:nvPr/>
          </p:nvSpPr>
          <p:spPr>
            <a:xfrm>
              <a:off x="6099566" y="4674158"/>
              <a:ext cx="2211726"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b="1" dirty="0">
                  <a:solidFill>
                    <a:sysClr val="windowText" lastClr="000000"/>
                  </a:solidFill>
                </a:rPr>
                <a:t>国立感染症研究所機能</a:t>
              </a:r>
              <a:endParaRPr kumimoji="1" lang="en-US" altLang="ja-JP" sz="1200" b="1" dirty="0">
                <a:solidFill>
                  <a:sysClr val="windowText" lastClr="000000"/>
                </a:solidFill>
              </a:endParaRPr>
            </a:p>
          </p:txBody>
        </p:sp>
        <p:sp>
          <p:nvSpPr>
            <p:cNvPr id="31" name="正方形/長方形 30"/>
            <p:cNvSpPr/>
            <p:nvPr/>
          </p:nvSpPr>
          <p:spPr>
            <a:xfrm>
              <a:off x="8311293" y="4493960"/>
              <a:ext cx="694934" cy="39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b="1" dirty="0">
                  <a:solidFill>
                    <a:sysClr val="windowText" lastClr="000000"/>
                  </a:solidFill>
                </a:rPr>
                <a:t>データベース</a:t>
              </a:r>
              <a:endParaRPr kumimoji="1" lang="en-US" altLang="ja-JP" sz="1200" b="1" dirty="0">
                <a:solidFill>
                  <a:sysClr val="windowText" lastClr="000000"/>
                </a:solidFill>
              </a:endParaRPr>
            </a:p>
            <a:p>
              <a:pPr algn="ctr"/>
              <a:r>
                <a:rPr kumimoji="1" lang="ja-JP" altLang="en-US" sz="1200" b="1" dirty="0">
                  <a:solidFill>
                    <a:sysClr val="windowText" lastClr="000000"/>
                  </a:solidFill>
                </a:rPr>
                <a:t>リファレンス</a:t>
              </a:r>
            </a:p>
          </p:txBody>
        </p:sp>
        <p:sp>
          <p:nvSpPr>
            <p:cNvPr id="32" name="正方形/長方形 31"/>
            <p:cNvSpPr/>
            <p:nvPr/>
          </p:nvSpPr>
          <p:spPr>
            <a:xfrm>
              <a:off x="6006621" y="4259354"/>
              <a:ext cx="3060000" cy="645874"/>
            </a:xfrm>
            <a:prstGeom prst="rect">
              <a:avLst/>
            </a:prstGeom>
            <a:noFill/>
            <a:ln w="44450" cmpd="dbl">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sp>
        <p:nvSpPr>
          <p:cNvPr id="33" name="テキスト ボックス 32"/>
          <p:cNvSpPr txBox="1"/>
          <p:nvPr/>
        </p:nvSpPr>
        <p:spPr>
          <a:xfrm>
            <a:off x="8737701" y="3209941"/>
            <a:ext cx="1188000" cy="576000"/>
          </a:xfrm>
          <a:prstGeom prst="rect">
            <a:avLst/>
          </a:prstGeom>
          <a:solidFill>
            <a:schemeClr val="bg1"/>
          </a:solidFill>
          <a:ln>
            <a:solidFill>
              <a:schemeClr val="tx1"/>
            </a:solidFill>
          </a:ln>
        </p:spPr>
        <p:txBody>
          <a:bodyPr wrap="square" rtlCol="0" anchor="ctr" anchorCtr="0">
            <a:spAutoFit/>
          </a:bodyPr>
          <a:lstStyle/>
          <a:p>
            <a:pPr algn="ctr"/>
            <a:r>
              <a:rPr kumimoji="1" lang="ja-JP" altLang="en-US" sz="1200" b="1" dirty="0"/>
              <a:t>国立感染症</a:t>
            </a:r>
            <a:endParaRPr kumimoji="1" lang="en-US" altLang="ja-JP" sz="1200" b="1" dirty="0"/>
          </a:p>
          <a:p>
            <a:pPr algn="ctr"/>
            <a:r>
              <a:rPr kumimoji="1" lang="ja-JP" altLang="en-US" sz="1200" b="1" dirty="0"/>
              <a:t>研究所</a:t>
            </a:r>
          </a:p>
        </p:txBody>
      </p:sp>
      <p:sp>
        <p:nvSpPr>
          <p:cNvPr id="34" name="テキスト ボックス 33"/>
          <p:cNvSpPr txBox="1"/>
          <p:nvPr/>
        </p:nvSpPr>
        <p:spPr>
          <a:xfrm>
            <a:off x="7071741" y="3191644"/>
            <a:ext cx="1188000" cy="576000"/>
          </a:xfrm>
          <a:prstGeom prst="rect">
            <a:avLst/>
          </a:prstGeom>
          <a:noFill/>
          <a:ln>
            <a:solidFill>
              <a:schemeClr val="tx1"/>
            </a:solidFill>
          </a:ln>
        </p:spPr>
        <p:txBody>
          <a:bodyPr wrap="square" rtlCol="0">
            <a:spAutoFit/>
          </a:bodyPr>
          <a:lstStyle/>
          <a:p>
            <a:pPr algn="ctr"/>
            <a:r>
              <a:rPr lang="ja-JP" altLang="en-US" sz="1200" b="1" dirty="0"/>
              <a:t>農研機構</a:t>
            </a:r>
            <a:endParaRPr lang="en-US" altLang="ja-JP" sz="1200" b="1" dirty="0"/>
          </a:p>
          <a:p>
            <a:pPr algn="ctr"/>
            <a:r>
              <a:rPr lang="ja-JP" altLang="en-US" sz="1200" b="1" dirty="0"/>
              <a:t>動物衛生</a:t>
            </a:r>
            <a:endParaRPr lang="en-US" altLang="ja-JP" sz="1200" b="1" dirty="0"/>
          </a:p>
          <a:p>
            <a:pPr algn="ctr"/>
            <a:r>
              <a:rPr lang="ja-JP" altLang="en-US" sz="1200" b="1" dirty="0"/>
              <a:t>研究部門</a:t>
            </a:r>
            <a:endParaRPr kumimoji="1" lang="ja-JP" altLang="en-US" sz="1200" b="1" dirty="0"/>
          </a:p>
        </p:txBody>
      </p:sp>
      <p:sp>
        <p:nvSpPr>
          <p:cNvPr id="35" name="テキスト ボックス 34"/>
          <p:cNvSpPr txBox="1"/>
          <p:nvPr/>
        </p:nvSpPr>
        <p:spPr>
          <a:xfrm>
            <a:off x="10294707" y="3196199"/>
            <a:ext cx="1188000" cy="576000"/>
          </a:xfrm>
          <a:prstGeom prst="rect">
            <a:avLst/>
          </a:prstGeom>
          <a:noFill/>
          <a:ln>
            <a:solidFill>
              <a:schemeClr val="tx1"/>
            </a:solidFill>
          </a:ln>
        </p:spPr>
        <p:txBody>
          <a:bodyPr wrap="square" rtlCol="0" anchor="ctr" anchorCtr="0">
            <a:spAutoFit/>
          </a:bodyPr>
          <a:lstStyle/>
          <a:p>
            <a:pPr algn="ctr"/>
            <a:r>
              <a:rPr kumimoji="1" lang="ja-JP" altLang="en-US" sz="1200" b="1" dirty="0"/>
              <a:t>国立環境</a:t>
            </a:r>
            <a:endParaRPr kumimoji="1" lang="en-US" altLang="ja-JP" sz="1200" b="1" dirty="0"/>
          </a:p>
          <a:p>
            <a:pPr algn="ctr"/>
            <a:r>
              <a:rPr kumimoji="1" lang="ja-JP" altLang="en-US" sz="1200" b="1" dirty="0"/>
              <a:t>研究所</a:t>
            </a:r>
          </a:p>
        </p:txBody>
      </p:sp>
      <p:sp>
        <p:nvSpPr>
          <p:cNvPr id="36" name="上下矢印 23">
            <a:extLst>
              <a:ext uri="{FF2B5EF4-FFF2-40B4-BE49-F238E27FC236}">
                <a16:creationId xmlns:a16="http://schemas.microsoft.com/office/drawing/2014/main" id="{71FDB35E-88DC-41DA-B2DF-81B8BA16E75A}"/>
              </a:ext>
            </a:extLst>
          </p:cNvPr>
          <p:cNvSpPr/>
          <p:nvPr/>
        </p:nvSpPr>
        <p:spPr>
          <a:xfrm>
            <a:off x="7563723" y="3771732"/>
            <a:ext cx="252000" cy="324000"/>
          </a:xfrm>
          <a:prstGeom prst="upDown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上下矢印 23">
            <a:extLst>
              <a:ext uri="{FF2B5EF4-FFF2-40B4-BE49-F238E27FC236}">
                <a16:creationId xmlns:a16="http://schemas.microsoft.com/office/drawing/2014/main" id="{71FDB35E-88DC-41DA-B2DF-81B8BA16E75A}"/>
              </a:ext>
            </a:extLst>
          </p:cNvPr>
          <p:cNvSpPr/>
          <p:nvPr/>
        </p:nvSpPr>
        <p:spPr>
          <a:xfrm>
            <a:off x="10817095" y="3761517"/>
            <a:ext cx="252000" cy="324000"/>
          </a:xfrm>
          <a:prstGeom prst="upDown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テキスト ボックス 37"/>
          <p:cNvSpPr txBox="1"/>
          <p:nvPr/>
        </p:nvSpPr>
        <p:spPr>
          <a:xfrm>
            <a:off x="7071741" y="2873545"/>
            <a:ext cx="1188000" cy="276999"/>
          </a:xfrm>
          <a:prstGeom prst="rect">
            <a:avLst/>
          </a:prstGeom>
          <a:noFill/>
          <a:ln>
            <a:solidFill>
              <a:schemeClr val="tx1"/>
            </a:solidFill>
          </a:ln>
        </p:spPr>
        <p:txBody>
          <a:bodyPr wrap="square" rtlCol="0">
            <a:spAutoFit/>
          </a:bodyPr>
          <a:lstStyle/>
          <a:p>
            <a:pPr algn="ctr"/>
            <a:r>
              <a:rPr lang="ja-JP" altLang="en-US" sz="1200" dirty="0"/>
              <a:t>農林水産省</a:t>
            </a:r>
            <a:endParaRPr kumimoji="1" lang="ja-JP" altLang="en-US" sz="1200" dirty="0"/>
          </a:p>
        </p:txBody>
      </p:sp>
      <p:sp>
        <p:nvSpPr>
          <p:cNvPr id="39" name="テキスト ボックス 38"/>
          <p:cNvSpPr txBox="1"/>
          <p:nvPr/>
        </p:nvSpPr>
        <p:spPr>
          <a:xfrm>
            <a:off x="8737701" y="2873544"/>
            <a:ext cx="1188000" cy="276999"/>
          </a:xfrm>
          <a:prstGeom prst="rect">
            <a:avLst/>
          </a:prstGeom>
          <a:solidFill>
            <a:schemeClr val="bg1"/>
          </a:solidFill>
          <a:ln>
            <a:solidFill>
              <a:schemeClr val="tx1"/>
            </a:solidFill>
          </a:ln>
        </p:spPr>
        <p:txBody>
          <a:bodyPr wrap="square" rtlCol="0">
            <a:spAutoFit/>
          </a:bodyPr>
          <a:lstStyle/>
          <a:p>
            <a:pPr algn="ctr"/>
            <a:r>
              <a:rPr lang="ja-JP" altLang="en-US" sz="1200" dirty="0"/>
              <a:t>厚生労働省</a:t>
            </a:r>
            <a:endParaRPr kumimoji="1" lang="ja-JP" altLang="en-US" sz="1200" dirty="0"/>
          </a:p>
        </p:txBody>
      </p:sp>
      <p:sp>
        <p:nvSpPr>
          <p:cNvPr id="40" name="テキスト ボックス 39"/>
          <p:cNvSpPr txBox="1"/>
          <p:nvPr/>
        </p:nvSpPr>
        <p:spPr>
          <a:xfrm>
            <a:off x="10283596" y="2868920"/>
            <a:ext cx="1188000" cy="276999"/>
          </a:xfrm>
          <a:prstGeom prst="rect">
            <a:avLst/>
          </a:prstGeom>
          <a:noFill/>
          <a:ln>
            <a:solidFill>
              <a:schemeClr val="tx1"/>
            </a:solidFill>
          </a:ln>
        </p:spPr>
        <p:txBody>
          <a:bodyPr wrap="square" rtlCol="0">
            <a:spAutoFit/>
          </a:bodyPr>
          <a:lstStyle/>
          <a:p>
            <a:pPr algn="ctr"/>
            <a:r>
              <a:rPr lang="ja-JP" altLang="en-US" sz="1200" dirty="0"/>
              <a:t>環境省</a:t>
            </a:r>
            <a:endParaRPr kumimoji="1" lang="ja-JP" altLang="en-US" sz="1200" dirty="0"/>
          </a:p>
        </p:txBody>
      </p:sp>
      <p:sp>
        <p:nvSpPr>
          <p:cNvPr id="2" name="角丸四角形 1"/>
          <p:cNvSpPr/>
          <p:nvPr/>
        </p:nvSpPr>
        <p:spPr>
          <a:xfrm>
            <a:off x="488444" y="2684457"/>
            <a:ext cx="3168000" cy="1296000"/>
          </a:xfrm>
          <a:prstGeom prst="roundRect">
            <a:avLst/>
          </a:prstGeom>
          <a:solidFill>
            <a:schemeClr val="accent6">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zh-TW" altLang="en-US" sz="1600" b="1" dirty="0">
                <a:solidFill>
                  <a:schemeClr val="tx1"/>
                </a:solidFill>
                <a:latin typeface="ＭＳ Ｐゴシック" panose="020B0600070205080204" pitchFamily="50" charset="-128"/>
                <a:ea typeface="ＭＳ Ｐゴシック" panose="020B0600070205080204" pitchFamily="50" charset="-128"/>
              </a:rPr>
              <a:t>１　調査、研究</a:t>
            </a:r>
            <a:endParaRPr lang="en-US" altLang="zh-TW" sz="16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a:solidFill>
                <a:schemeClr val="tx1"/>
              </a:solidFill>
            </a:endParaRPr>
          </a:p>
          <a:p>
            <a:r>
              <a:rPr lang="ja-JP" altLang="en-US" sz="1300" dirty="0">
                <a:solidFill>
                  <a:schemeClr val="tx1"/>
                </a:solidFill>
              </a:rPr>
              <a:t>〇</a:t>
            </a:r>
            <a:r>
              <a:rPr lang="ja-JP" altLang="ja-JP" sz="1300" dirty="0">
                <a:solidFill>
                  <a:schemeClr val="tx1"/>
                </a:solidFill>
              </a:rPr>
              <a:t>大学等研究機関との連携を通じ</a:t>
            </a:r>
            <a:r>
              <a:rPr lang="ja-JP" altLang="en-US" sz="1300" dirty="0">
                <a:solidFill>
                  <a:schemeClr val="tx1"/>
                </a:solidFill>
              </a:rPr>
              <a:t>た</a:t>
            </a:r>
            <a:r>
              <a:rPr lang="ja-JP" altLang="ja-JP" sz="1300" dirty="0">
                <a:solidFill>
                  <a:schemeClr val="tx1"/>
                </a:solidFill>
              </a:rPr>
              <a:t>人の</a:t>
            </a:r>
            <a:endParaRPr lang="en-US" altLang="ja-JP" sz="1300" dirty="0">
              <a:solidFill>
                <a:schemeClr val="tx1"/>
              </a:solidFill>
            </a:endParaRPr>
          </a:p>
          <a:p>
            <a:r>
              <a:rPr lang="ja-JP" altLang="en-US" sz="1300" dirty="0">
                <a:solidFill>
                  <a:schemeClr val="tx1"/>
                </a:solidFill>
              </a:rPr>
              <a:t>　</a:t>
            </a:r>
            <a:r>
              <a:rPr lang="ja-JP" altLang="ja-JP" sz="1300" dirty="0">
                <a:solidFill>
                  <a:schemeClr val="tx1"/>
                </a:solidFill>
              </a:rPr>
              <a:t>感染症に関する調査、研究</a:t>
            </a:r>
            <a:r>
              <a:rPr lang="ja-JP" altLang="en-US" sz="1300" dirty="0">
                <a:solidFill>
                  <a:schemeClr val="tx1"/>
                </a:solidFill>
              </a:rPr>
              <a:t>。</a:t>
            </a:r>
            <a:endParaRPr lang="en-US" altLang="ja-JP" sz="1300" dirty="0">
              <a:solidFill>
                <a:schemeClr val="tx1"/>
              </a:solidFill>
            </a:endParaRPr>
          </a:p>
          <a:p>
            <a:r>
              <a:rPr lang="ja-JP" altLang="en-US" sz="1300" dirty="0">
                <a:solidFill>
                  <a:schemeClr val="tx1"/>
                </a:solidFill>
              </a:rPr>
              <a:t>〇</a:t>
            </a:r>
            <a:r>
              <a:rPr lang="ja-JP" altLang="ja-JP" sz="1300" dirty="0">
                <a:solidFill>
                  <a:schemeClr val="tx1"/>
                </a:solidFill>
              </a:rPr>
              <a:t>動物のウイルスの保有状況や死因等を</a:t>
            </a:r>
            <a:endParaRPr lang="en-US" altLang="ja-JP" sz="1300" dirty="0">
              <a:solidFill>
                <a:schemeClr val="tx1"/>
              </a:solidFill>
            </a:endParaRPr>
          </a:p>
          <a:p>
            <a:r>
              <a:rPr lang="ja-JP" altLang="en-US" sz="1300" dirty="0">
                <a:solidFill>
                  <a:schemeClr val="tx1"/>
                </a:solidFill>
              </a:rPr>
              <a:t>　</a:t>
            </a:r>
            <a:r>
              <a:rPr lang="ja-JP" altLang="ja-JP" sz="1300" dirty="0">
                <a:solidFill>
                  <a:schemeClr val="tx1"/>
                </a:solidFill>
              </a:rPr>
              <a:t>調査研究</a:t>
            </a:r>
            <a:r>
              <a:rPr lang="ja-JP" altLang="en-US" sz="1300" dirty="0">
                <a:solidFill>
                  <a:schemeClr val="tx1"/>
                </a:solidFill>
              </a:rPr>
              <a:t>。</a:t>
            </a:r>
            <a:endParaRPr lang="zh-TW" altLang="en-US" sz="1300" dirty="0">
              <a:solidFill>
                <a:schemeClr val="tx1"/>
              </a:solidFill>
            </a:endParaRPr>
          </a:p>
        </p:txBody>
      </p:sp>
      <p:sp>
        <p:nvSpPr>
          <p:cNvPr id="41" name="角丸四角形 40"/>
          <p:cNvSpPr/>
          <p:nvPr/>
        </p:nvSpPr>
        <p:spPr>
          <a:xfrm>
            <a:off x="3725265" y="2680306"/>
            <a:ext cx="3168000" cy="1296000"/>
          </a:xfrm>
          <a:prstGeom prst="roundRect">
            <a:avLst/>
          </a:prstGeom>
          <a:solidFill>
            <a:schemeClr val="accent6">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ja-JP" altLang="en-US" sz="1600" b="1" dirty="0">
                <a:solidFill>
                  <a:schemeClr val="tx1"/>
                </a:solidFill>
              </a:rPr>
              <a:t>２　データベース化とハブ機能</a:t>
            </a:r>
            <a:endParaRPr lang="en-US" altLang="ja-JP" sz="1600" b="1" dirty="0">
              <a:solidFill>
                <a:schemeClr val="tx1"/>
              </a:solidFill>
            </a:endParaRPr>
          </a:p>
          <a:p>
            <a:endParaRPr lang="en-US" altLang="ja-JP" sz="800" dirty="0">
              <a:solidFill>
                <a:schemeClr val="tx1"/>
              </a:solidFill>
            </a:endParaRPr>
          </a:p>
          <a:p>
            <a:r>
              <a:rPr lang="ja-JP" altLang="en-US" sz="1300" dirty="0">
                <a:solidFill>
                  <a:schemeClr val="tx1"/>
                </a:solidFill>
              </a:rPr>
              <a:t>〇</a:t>
            </a:r>
            <a:r>
              <a:rPr lang="ja-JP" altLang="ja-JP" sz="1300" dirty="0">
                <a:solidFill>
                  <a:schemeClr val="tx1"/>
                </a:solidFill>
              </a:rPr>
              <a:t>人獣共通感染症、薬剤耐性菌感染症に</a:t>
            </a:r>
            <a:endParaRPr lang="en-US" altLang="ja-JP" sz="1300" dirty="0">
              <a:solidFill>
                <a:schemeClr val="tx1"/>
              </a:solidFill>
            </a:endParaRPr>
          </a:p>
          <a:p>
            <a:r>
              <a:rPr lang="ja-JP" altLang="en-US" sz="1300" dirty="0">
                <a:solidFill>
                  <a:schemeClr val="tx1"/>
                </a:solidFill>
              </a:rPr>
              <a:t>　</a:t>
            </a:r>
            <a:r>
              <a:rPr lang="ja-JP" altLang="ja-JP" sz="1300" dirty="0">
                <a:solidFill>
                  <a:schemeClr val="tx1"/>
                </a:solidFill>
              </a:rPr>
              <a:t>関する人、動物、病原体のゲノム情報等</a:t>
            </a:r>
            <a:endParaRPr lang="en-US" altLang="ja-JP" sz="1300" dirty="0">
              <a:solidFill>
                <a:schemeClr val="tx1"/>
              </a:solidFill>
            </a:endParaRPr>
          </a:p>
          <a:p>
            <a:r>
              <a:rPr lang="ja-JP" altLang="en-US" sz="1300" dirty="0">
                <a:solidFill>
                  <a:schemeClr val="tx1"/>
                </a:solidFill>
              </a:rPr>
              <a:t>　</a:t>
            </a:r>
            <a:r>
              <a:rPr lang="ja-JP" altLang="ja-JP" sz="1300" dirty="0">
                <a:solidFill>
                  <a:schemeClr val="tx1"/>
                </a:solidFill>
              </a:rPr>
              <a:t>を集積</a:t>
            </a:r>
            <a:r>
              <a:rPr lang="ja-JP" altLang="en-US" sz="1300" dirty="0">
                <a:solidFill>
                  <a:schemeClr val="tx1"/>
                </a:solidFill>
              </a:rPr>
              <a:t>・</a:t>
            </a:r>
            <a:r>
              <a:rPr lang="ja-JP" altLang="ja-JP" sz="1300" dirty="0">
                <a:solidFill>
                  <a:schemeClr val="tx1"/>
                </a:solidFill>
              </a:rPr>
              <a:t>データベース化</a:t>
            </a:r>
            <a:r>
              <a:rPr lang="ja-JP" altLang="en-US" sz="1300" dirty="0">
                <a:solidFill>
                  <a:schemeClr val="tx1"/>
                </a:solidFill>
              </a:rPr>
              <a:t>し</a:t>
            </a:r>
            <a:r>
              <a:rPr lang="ja-JP" altLang="ja-JP" sz="1300" dirty="0">
                <a:solidFill>
                  <a:schemeClr val="tx1"/>
                </a:solidFill>
              </a:rPr>
              <a:t>、研究者に必要</a:t>
            </a:r>
            <a:endParaRPr lang="en-US" altLang="ja-JP" sz="1300" dirty="0">
              <a:solidFill>
                <a:schemeClr val="tx1"/>
              </a:solidFill>
            </a:endParaRPr>
          </a:p>
          <a:p>
            <a:r>
              <a:rPr lang="ja-JP" altLang="en-US" sz="1300" dirty="0">
                <a:solidFill>
                  <a:schemeClr val="tx1"/>
                </a:solidFill>
              </a:rPr>
              <a:t>　</a:t>
            </a:r>
            <a:r>
              <a:rPr lang="ja-JP" altLang="ja-JP" sz="1300" dirty="0">
                <a:solidFill>
                  <a:schemeClr val="tx1"/>
                </a:solidFill>
              </a:rPr>
              <a:t>な情報を提供</a:t>
            </a:r>
            <a:r>
              <a:rPr lang="ja-JP" altLang="en-US" sz="1300" dirty="0">
                <a:solidFill>
                  <a:schemeClr val="tx1"/>
                </a:solidFill>
              </a:rPr>
              <a:t>。</a:t>
            </a:r>
          </a:p>
        </p:txBody>
      </p:sp>
      <p:sp>
        <p:nvSpPr>
          <p:cNvPr id="42" name="角丸四角形 41"/>
          <p:cNvSpPr/>
          <p:nvPr/>
        </p:nvSpPr>
        <p:spPr>
          <a:xfrm>
            <a:off x="475052" y="4120351"/>
            <a:ext cx="3168000" cy="1296000"/>
          </a:xfrm>
          <a:prstGeom prst="roundRect">
            <a:avLst/>
          </a:prstGeom>
          <a:solidFill>
            <a:schemeClr val="accent6">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ja-JP" altLang="en-US" sz="1600" b="1" dirty="0">
                <a:solidFill>
                  <a:schemeClr val="tx1"/>
                </a:solidFill>
              </a:rPr>
              <a:t>３　人材育成</a:t>
            </a:r>
            <a:endParaRPr lang="en-US" altLang="ja-JP" sz="1600" b="1" dirty="0">
              <a:solidFill>
                <a:schemeClr val="tx1"/>
              </a:solidFill>
            </a:endParaRPr>
          </a:p>
          <a:p>
            <a:endParaRPr lang="en-US" altLang="ja-JP" sz="800" dirty="0">
              <a:solidFill>
                <a:schemeClr val="tx1"/>
              </a:solidFill>
            </a:endParaRPr>
          </a:p>
          <a:p>
            <a:r>
              <a:rPr lang="ja-JP" altLang="en-US" sz="1300" dirty="0">
                <a:solidFill>
                  <a:schemeClr val="tx1"/>
                </a:solidFill>
              </a:rPr>
              <a:t>〇教育機関との連携等により、専門性の</a:t>
            </a:r>
            <a:endParaRPr lang="en-US" altLang="ja-JP" sz="1300" dirty="0">
              <a:solidFill>
                <a:schemeClr val="tx1"/>
              </a:solidFill>
            </a:endParaRPr>
          </a:p>
          <a:p>
            <a:r>
              <a:rPr lang="ja-JP" altLang="en-US" sz="1300" dirty="0">
                <a:solidFill>
                  <a:schemeClr val="tx1"/>
                </a:solidFill>
              </a:rPr>
              <a:t>　高い人材を育成。</a:t>
            </a:r>
            <a:endParaRPr lang="en-US" altLang="ja-JP" sz="1300" dirty="0">
              <a:solidFill>
                <a:schemeClr val="tx1"/>
              </a:solidFill>
            </a:endParaRPr>
          </a:p>
          <a:p>
            <a:r>
              <a:rPr lang="ja-JP" altLang="en-US" sz="1300" dirty="0">
                <a:solidFill>
                  <a:schemeClr val="tx1"/>
                </a:solidFill>
              </a:rPr>
              <a:t>〇育成した専門人材をアジア各国や感染</a:t>
            </a:r>
            <a:endParaRPr lang="en-US" altLang="ja-JP" sz="1300" dirty="0">
              <a:solidFill>
                <a:schemeClr val="tx1"/>
              </a:solidFill>
            </a:endParaRPr>
          </a:p>
          <a:p>
            <a:r>
              <a:rPr lang="ja-JP" altLang="en-US" sz="1300" dirty="0">
                <a:solidFill>
                  <a:schemeClr val="tx1"/>
                </a:solidFill>
              </a:rPr>
              <a:t>　拡大の予兆が探知された地域に派遣。</a:t>
            </a:r>
          </a:p>
        </p:txBody>
      </p:sp>
      <p:sp>
        <p:nvSpPr>
          <p:cNvPr id="43" name="角丸四角形 42"/>
          <p:cNvSpPr/>
          <p:nvPr/>
        </p:nvSpPr>
        <p:spPr>
          <a:xfrm>
            <a:off x="3725265" y="4106023"/>
            <a:ext cx="3168000" cy="1296000"/>
          </a:xfrm>
          <a:prstGeom prst="roundRect">
            <a:avLst/>
          </a:prstGeom>
          <a:solidFill>
            <a:schemeClr val="accent6">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ja-JP" altLang="en-US" sz="1600" b="1" dirty="0">
                <a:solidFill>
                  <a:schemeClr val="tx1"/>
                </a:solidFill>
              </a:rPr>
              <a:t>４　ワンヘルスの普及・啓発</a:t>
            </a:r>
            <a:endParaRPr lang="en-US" altLang="ja-JP" sz="1600" b="1" dirty="0">
              <a:solidFill>
                <a:schemeClr val="tx1"/>
              </a:solidFill>
            </a:endParaRPr>
          </a:p>
          <a:p>
            <a:endParaRPr lang="en-US" altLang="ja-JP" sz="800" dirty="0">
              <a:solidFill>
                <a:schemeClr val="tx1"/>
              </a:solidFill>
            </a:endParaRPr>
          </a:p>
          <a:p>
            <a:r>
              <a:rPr lang="ja-JP" altLang="en-US" sz="1300" dirty="0">
                <a:solidFill>
                  <a:schemeClr val="tx1"/>
                </a:solidFill>
              </a:rPr>
              <a:t>〇専門家だけでなく、一般の方に向けた</a:t>
            </a:r>
            <a:endParaRPr lang="en-US" altLang="ja-JP" sz="1300" dirty="0">
              <a:solidFill>
                <a:schemeClr val="tx1"/>
              </a:solidFill>
            </a:endParaRPr>
          </a:p>
          <a:p>
            <a:r>
              <a:rPr lang="ja-JP" altLang="en-US" sz="1300" dirty="0">
                <a:solidFill>
                  <a:schemeClr val="tx1"/>
                </a:solidFill>
              </a:rPr>
              <a:t>　シンポジウムなどを通じて、ワンヘルス</a:t>
            </a:r>
            <a:endParaRPr lang="en-US" altLang="ja-JP" sz="1300" dirty="0">
              <a:solidFill>
                <a:schemeClr val="tx1"/>
              </a:solidFill>
            </a:endParaRPr>
          </a:p>
          <a:p>
            <a:r>
              <a:rPr lang="ja-JP" altLang="en-US" sz="1300" dirty="0">
                <a:solidFill>
                  <a:schemeClr val="tx1"/>
                </a:solidFill>
              </a:rPr>
              <a:t>　に関する情報を発信。</a:t>
            </a:r>
            <a:endParaRPr lang="en-US" altLang="ja-JP" sz="1300" dirty="0">
              <a:solidFill>
                <a:schemeClr val="tx1"/>
              </a:solidFill>
            </a:endParaRPr>
          </a:p>
        </p:txBody>
      </p:sp>
      <p:sp>
        <p:nvSpPr>
          <p:cNvPr id="44" name="角丸四角形 43"/>
          <p:cNvSpPr/>
          <p:nvPr/>
        </p:nvSpPr>
        <p:spPr>
          <a:xfrm>
            <a:off x="461149" y="5542597"/>
            <a:ext cx="3168000" cy="1296000"/>
          </a:xfrm>
          <a:prstGeom prst="roundRect">
            <a:avLst/>
          </a:prstGeom>
          <a:solidFill>
            <a:schemeClr val="accent6">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ja-JP" altLang="en-US" sz="1600" b="1" dirty="0">
                <a:solidFill>
                  <a:schemeClr val="tx1"/>
                </a:solidFill>
              </a:rPr>
              <a:t>５　アジアとの連携</a:t>
            </a:r>
            <a:endParaRPr lang="en-US" altLang="ja-JP" sz="1600" b="1" dirty="0">
              <a:solidFill>
                <a:schemeClr val="tx1"/>
              </a:solidFill>
            </a:endParaRPr>
          </a:p>
          <a:p>
            <a:endParaRPr lang="en-US" altLang="ja-JP" sz="800" dirty="0">
              <a:solidFill>
                <a:schemeClr val="tx1"/>
              </a:solidFill>
            </a:endParaRPr>
          </a:p>
          <a:p>
            <a:r>
              <a:rPr lang="ja-JP" altLang="en-US" sz="1300" dirty="0">
                <a:solidFill>
                  <a:schemeClr val="tx1"/>
                </a:solidFill>
              </a:rPr>
              <a:t>〇アジア諸国の人獣共通感染症、薬剤耐</a:t>
            </a:r>
            <a:endParaRPr lang="en-US" altLang="ja-JP" sz="1300" dirty="0">
              <a:solidFill>
                <a:schemeClr val="tx1"/>
              </a:solidFill>
            </a:endParaRPr>
          </a:p>
          <a:p>
            <a:r>
              <a:rPr lang="ja-JP" altLang="en-US" sz="1300" dirty="0">
                <a:solidFill>
                  <a:schemeClr val="tx1"/>
                </a:solidFill>
              </a:rPr>
              <a:t>　性菌感染症の発生動向調査の強化等に</a:t>
            </a:r>
            <a:endParaRPr lang="en-US" altLang="ja-JP" sz="1300" dirty="0">
              <a:solidFill>
                <a:schemeClr val="tx1"/>
              </a:solidFill>
            </a:endParaRPr>
          </a:p>
          <a:p>
            <a:r>
              <a:rPr lang="ja-JP" altLang="en-US" sz="1300" dirty="0">
                <a:solidFill>
                  <a:schemeClr val="tx1"/>
                </a:solidFill>
              </a:rPr>
              <a:t>　よる探知、対応能力を強化。</a:t>
            </a:r>
          </a:p>
        </p:txBody>
      </p:sp>
      <p:sp>
        <p:nvSpPr>
          <p:cNvPr id="45" name="角丸四角形 44"/>
          <p:cNvSpPr/>
          <p:nvPr/>
        </p:nvSpPr>
        <p:spPr>
          <a:xfrm>
            <a:off x="3725265" y="5538446"/>
            <a:ext cx="3168000" cy="1296000"/>
          </a:xfrm>
          <a:prstGeom prst="roundRect">
            <a:avLst/>
          </a:prstGeom>
          <a:solidFill>
            <a:schemeClr val="accent6">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r>
              <a:rPr lang="zh-TW" altLang="en-US" sz="1600" b="1" dirty="0">
                <a:solidFill>
                  <a:schemeClr val="tx1"/>
                </a:solidFill>
                <a:latin typeface="ＭＳ Ｐゴシック" panose="020B0600070205080204" pitchFamily="50" charset="-128"/>
                <a:ea typeface="ＭＳ Ｐゴシック" panose="020B0600070205080204" pitchFamily="50" charset="-128"/>
              </a:rPr>
              <a:t>６　緊急時対応</a:t>
            </a:r>
            <a:endParaRPr lang="en-US" altLang="zh-TW" sz="16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a:solidFill>
                <a:schemeClr val="tx1"/>
              </a:solidFill>
            </a:endParaRPr>
          </a:p>
          <a:p>
            <a:r>
              <a:rPr lang="ja-JP" altLang="en-US" sz="1300" dirty="0">
                <a:solidFill>
                  <a:schemeClr val="tx1"/>
                </a:solidFill>
              </a:rPr>
              <a:t>〇国立感染症研究所の有事の際のバック</a:t>
            </a:r>
            <a:endParaRPr lang="en-US" altLang="ja-JP" sz="1300" dirty="0">
              <a:solidFill>
                <a:schemeClr val="tx1"/>
              </a:solidFill>
            </a:endParaRPr>
          </a:p>
          <a:p>
            <a:r>
              <a:rPr lang="ja-JP" altLang="en-US" sz="1300" dirty="0">
                <a:solidFill>
                  <a:schemeClr val="tx1"/>
                </a:solidFill>
              </a:rPr>
              <a:t>　アップ機能。</a:t>
            </a:r>
            <a:endParaRPr lang="en-US" altLang="ja-JP" sz="1300" dirty="0">
              <a:solidFill>
                <a:schemeClr val="tx1"/>
              </a:solidFill>
            </a:endParaRPr>
          </a:p>
          <a:p>
            <a:r>
              <a:rPr lang="ja-JP" altLang="en-US" sz="1300" dirty="0">
                <a:solidFill>
                  <a:schemeClr val="tx1"/>
                </a:solidFill>
              </a:rPr>
              <a:t>〇緊急事態におけるＰＣＲ検査の受け入れ、</a:t>
            </a:r>
            <a:endParaRPr lang="en-US" altLang="ja-JP" sz="1300" dirty="0">
              <a:solidFill>
                <a:schemeClr val="tx1"/>
              </a:solidFill>
            </a:endParaRPr>
          </a:p>
          <a:p>
            <a:r>
              <a:rPr lang="ja-JP" altLang="en-US" sz="1300" dirty="0">
                <a:solidFill>
                  <a:schemeClr val="tx1"/>
                </a:solidFill>
              </a:rPr>
              <a:t>　備蓄医療資材の提供。</a:t>
            </a:r>
            <a:endParaRPr lang="en-US" altLang="zh-TW" sz="1300" dirty="0">
              <a:solidFill>
                <a:schemeClr val="tx1"/>
              </a:solidFill>
            </a:endParaRPr>
          </a:p>
        </p:txBody>
      </p:sp>
      <p:sp>
        <p:nvSpPr>
          <p:cNvPr id="5" name="スライド番号プレースホルダー 4"/>
          <p:cNvSpPr>
            <a:spLocks noGrp="1"/>
          </p:cNvSpPr>
          <p:nvPr>
            <p:ph type="sldNum" sz="quarter" idx="12"/>
          </p:nvPr>
        </p:nvSpPr>
        <p:spPr>
          <a:xfrm>
            <a:off x="9182769" y="6491563"/>
            <a:ext cx="2743200" cy="365125"/>
          </a:xfrm>
        </p:spPr>
        <p:txBody>
          <a:bodyPr/>
          <a:lstStyle/>
          <a:p>
            <a:fld id="{3282AEA2-3BE1-4ED2-B760-F41F589D3EE3}" type="slidenum">
              <a:rPr kumimoji="1" lang="ja-JP" altLang="en-US" smtClean="0"/>
              <a:t>10</a:t>
            </a:fld>
            <a:endParaRPr kumimoji="1" lang="ja-JP" altLang="en-US" dirty="0"/>
          </a:p>
        </p:txBody>
      </p:sp>
    </p:spTree>
    <p:extLst>
      <p:ext uri="{BB962C8B-B14F-4D97-AF65-F5344CB8AC3E}">
        <p14:creationId xmlns:p14="http://schemas.microsoft.com/office/powerpoint/2010/main" val="50012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970" y="21948"/>
            <a:ext cx="11610472" cy="720000"/>
          </a:xfrm>
          <a:solidFill>
            <a:schemeClr val="accent4">
              <a:lumMod val="20000"/>
              <a:lumOff val="80000"/>
            </a:schemeClr>
          </a:solidFill>
          <a:ln w="38100">
            <a:solidFill>
              <a:schemeClr val="tx1"/>
            </a:solidFill>
          </a:ln>
        </p:spPr>
        <p:txBody>
          <a:bodyPr>
            <a:normAutofit/>
          </a:bodyPr>
          <a:lstStyle/>
          <a:p>
            <a:pPr algn="ctr"/>
            <a:r>
              <a:rPr lang="ja-JP" altLang="en-US" sz="3400" dirty="0"/>
              <a:t>福岡県内の市町村の動き</a:t>
            </a:r>
          </a:p>
        </p:txBody>
      </p:sp>
      <p:sp>
        <p:nvSpPr>
          <p:cNvPr id="16" name="正方形/長方形 15"/>
          <p:cNvSpPr>
            <a:spLocks noChangeArrowheads="1"/>
          </p:cNvSpPr>
          <p:nvPr/>
        </p:nvSpPr>
        <p:spPr bwMode="auto">
          <a:xfrm>
            <a:off x="250970" y="790835"/>
            <a:ext cx="5763409" cy="360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defRPr/>
            </a:pPr>
            <a:r>
              <a:rPr lang="ja-JP" altLang="en-US" sz="2000" b="1" dirty="0">
                <a:latin typeface="ＭＳ Ｐゴシック" panose="020B0600070205080204" pitchFamily="50" charset="-128"/>
                <a:ea typeface="ＭＳ Ｐゴシック" panose="020B0600070205080204" pitchFamily="50" charset="-128"/>
              </a:rPr>
              <a:t>市議会でワンヘルスの推進に関する決議が可決</a:t>
            </a:r>
          </a:p>
        </p:txBody>
      </p:sp>
      <p:graphicFrame>
        <p:nvGraphicFramePr>
          <p:cNvPr id="9" name="表 8"/>
          <p:cNvGraphicFramePr>
            <a:graphicFrameLocks noGrp="1"/>
          </p:cNvGraphicFramePr>
          <p:nvPr>
            <p:extLst>
              <p:ext uri="{D42A27DB-BD31-4B8C-83A1-F6EECF244321}">
                <p14:modId xmlns:p14="http://schemas.microsoft.com/office/powerpoint/2010/main" val="3156646760"/>
              </p:ext>
            </p:extLst>
          </p:nvPr>
        </p:nvGraphicFramePr>
        <p:xfrm>
          <a:off x="418396" y="1176311"/>
          <a:ext cx="11443046" cy="3564451"/>
        </p:xfrm>
        <a:graphic>
          <a:graphicData uri="http://schemas.openxmlformats.org/drawingml/2006/table">
            <a:tbl>
              <a:tblPr firstRow="1" bandRow="1">
                <a:tableStyleId>{00A15C55-8517-42AA-B614-E9B94910E393}</a:tableStyleId>
              </a:tblPr>
              <a:tblGrid>
                <a:gridCol w="1767110">
                  <a:extLst>
                    <a:ext uri="{9D8B030D-6E8A-4147-A177-3AD203B41FA5}">
                      <a16:colId xmlns:a16="http://schemas.microsoft.com/office/drawing/2014/main" val="20000"/>
                    </a:ext>
                  </a:extLst>
                </a:gridCol>
                <a:gridCol w="1182245">
                  <a:extLst>
                    <a:ext uri="{9D8B030D-6E8A-4147-A177-3AD203B41FA5}">
                      <a16:colId xmlns:a16="http://schemas.microsoft.com/office/drawing/2014/main" val="20001"/>
                    </a:ext>
                  </a:extLst>
                </a:gridCol>
                <a:gridCol w="8493691">
                  <a:extLst>
                    <a:ext uri="{9D8B030D-6E8A-4147-A177-3AD203B41FA5}">
                      <a16:colId xmlns:a16="http://schemas.microsoft.com/office/drawing/2014/main" val="20002"/>
                    </a:ext>
                  </a:extLst>
                </a:gridCol>
              </a:tblGrid>
              <a:tr h="333571">
                <a:tc>
                  <a:txBody>
                    <a:bodyPr/>
                    <a:lstStyle/>
                    <a:p>
                      <a:pPr algn="ctr"/>
                      <a:r>
                        <a:rPr kumimoji="1" lang="ja-JP" altLang="en-US" sz="1400" dirty="0"/>
                        <a:t>年月日</a:t>
                      </a:r>
                    </a:p>
                  </a:txBody>
                  <a:tcPr anchor="ctr"/>
                </a:tc>
                <a:tc>
                  <a:txBody>
                    <a:bodyPr/>
                    <a:lstStyle/>
                    <a:p>
                      <a:pPr algn="ctr"/>
                      <a:r>
                        <a:rPr kumimoji="1" lang="ja-JP" altLang="en-US" sz="1400" dirty="0"/>
                        <a:t>市町村</a:t>
                      </a:r>
                    </a:p>
                  </a:txBody>
                  <a:tcPr anchor="ctr"/>
                </a:tc>
                <a:tc>
                  <a:txBody>
                    <a:bodyPr/>
                    <a:lstStyle/>
                    <a:p>
                      <a:pPr algn="ctr"/>
                      <a:r>
                        <a:rPr kumimoji="1" lang="ja-JP" altLang="en-US" sz="1400" dirty="0"/>
                        <a:t>決議内容（抜粋）</a:t>
                      </a:r>
                    </a:p>
                  </a:txBody>
                  <a:tcPr anchor="ctr"/>
                </a:tc>
                <a:extLst>
                  <a:ext uri="{0D108BD9-81ED-4DB2-BD59-A6C34878D82A}">
                    <a16:rowId xmlns:a16="http://schemas.microsoft.com/office/drawing/2014/main" val="10000"/>
                  </a:ext>
                </a:extLst>
              </a:tr>
              <a:tr h="461709">
                <a:tc>
                  <a:txBody>
                    <a:bodyPr/>
                    <a:lstStyle/>
                    <a:p>
                      <a:pPr algn="ctr"/>
                      <a:r>
                        <a:rPr kumimoji="1" lang="ja-JP" altLang="en-US" sz="1400" dirty="0"/>
                        <a:t>令和３年　６月１５日</a:t>
                      </a:r>
                    </a:p>
                  </a:txBody>
                  <a:tcPr anchor="ctr"/>
                </a:tc>
                <a:tc>
                  <a:txBody>
                    <a:bodyPr/>
                    <a:lstStyle/>
                    <a:p>
                      <a:pPr algn="ctr"/>
                      <a:r>
                        <a:rPr kumimoji="1" lang="ja-JP" altLang="en-US" sz="1400" dirty="0"/>
                        <a:t>筑後市</a:t>
                      </a:r>
                    </a:p>
                  </a:txBody>
                  <a:tcPr anchor="ctr"/>
                </a:tc>
                <a:tc>
                  <a:txBody>
                    <a:bodyPr/>
                    <a:lstStyle/>
                    <a:p>
                      <a:pPr algn="l"/>
                      <a:r>
                        <a:rPr kumimoji="1" lang="ja-JP" altLang="en-US" sz="1400" dirty="0"/>
                        <a:t>・県行動計画策定に連携協力すること。</a:t>
                      </a:r>
                      <a:endParaRPr kumimoji="1" lang="en-US" altLang="ja-JP" sz="1400" dirty="0"/>
                    </a:p>
                    <a:p>
                      <a:pPr algn="l"/>
                      <a:r>
                        <a:rPr kumimoji="1" lang="ja-JP" altLang="en-US" sz="1400" dirty="0"/>
                        <a:t>・市民へのワンヘルス周知に努め、理解の促進を図り、その実践活動に対し、必要な支援を行うこと。</a:t>
                      </a:r>
                    </a:p>
                  </a:txBody>
                  <a:tcPr anchor="ctr"/>
                </a:tc>
                <a:extLst>
                  <a:ext uri="{0D108BD9-81ED-4DB2-BD59-A6C34878D82A}">
                    <a16:rowId xmlns:a16="http://schemas.microsoft.com/office/drawing/2014/main" val="10001"/>
                  </a:ext>
                </a:extLst>
              </a:tr>
              <a:tr h="259080">
                <a:tc>
                  <a:txBody>
                    <a:bodyPr/>
                    <a:lstStyle/>
                    <a:p>
                      <a:pPr algn="ctr"/>
                      <a:r>
                        <a:rPr kumimoji="1" lang="ja-JP" altLang="en-US" sz="1400" dirty="0"/>
                        <a:t>令和３年　９月　７日</a:t>
                      </a:r>
                    </a:p>
                  </a:txBody>
                  <a:tcPr anchor="ctr"/>
                </a:tc>
                <a:tc>
                  <a:txBody>
                    <a:bodyPr/>
                    <a:lstStyle/>
                    <a:p>
                      <a:pPr algn="ctr"/>
                      <a:r>
                        <a:rPr kumimoji="1" lang="ja-JP" altLang="en-US" sz="1400" dirty="0"/>
                        <a:t>みやま市</a:t>
                      </a:r>
                    </a:p>
                  </a:txBody>
                  <a:tcPr anchor="ctr"/>
                </a:tc>
                <a:tc>
                  <a:txBody>
                    <a:bodyPr/>
                    <a:lstStyle/>
                    <a:p>
                      <a:pPr algn="l"/>
                      <a:r>
                        <a:rPr kumimoji="1" lang="ja-JP" altLang="en-US" sz="1400" dirty="0"/>
                        <a:t>・県行動計画に連携協力すること。</a:t>
                      </a:r>
                      <a:endParaRPr kumimoji="1" lang="en-US" altLang="ja-JP" sz="1400" dirty="0"/>
                    </a:p>
                    <a:p>
                      <a:pPr algn="l"/>
                      <a:r>
                        <a:rPr kumimoji="1" lang="ja-JP" altLang="en-US" sz="1400" dirty="0"/>
                        <a:t>・市民へのワンヘルス周知に努め、理解の促進を図り、その実践活動に対し、必要な支援を行うこと。</a:t>
                      </a:r>
                    </a:p>
                  </a:txBody>
                  <a:tcPr anchor="ctr"/>
                </a:tc>
                <a:extLst>
                  <a:ext uri="{0D108BD9-81ED-4DB2-BD59-A6C34878D82A}">
                    <a16:rowId xmlns:a16="http://schemas.microsoft.com/office/drawing/2014/main" val="10002"/>
                  </a:ext>
                </a:extLst>
              </a:tr>
              <a:tr h="259080">
                <a:tc>
                  <a:txBody>
                    <a:bodyPr/>
                    <a:lstStyle/>
                    <a:p>
                      <a:pPr algn="ctr"/>
                      <a:r>
                        <a:rPr kumimoji="1" lang="ja-JP" altLang="en-US" sz="1400" dirty="0"/>
                        <a:t>令和３年　９月２４日</a:t>
                      </a:r>
                    </a:p>
                  </a:txBody>
                  <a:tcPr anchor="ctr"/>
                </a:tc>
                <a:tc>
                  <a:txBody>
                    <a:bodyPr/>
                    <a:lstStyle/>
                    <a:p>
                      <a:pPr algn="ctr"/>
                      <a:r>
                        <a:rPr kumimoji="1" lang="ja-JP" altLang="en-US" sz="1400" dirty="0"/>
                        <a:t>直方市</a:t>
                      </a:r>
                    </a:p>
                  </a:txBody>
                  <a:tcPr anchor="ctr"/>
                </a:tc>
                <a:tc>
                  <a:txBody>
                    <a:bodyPr/>
                    <a:lstStyle/>
                    <a:p>
                      <a:pPr algn="l"/>
                      <a:r>
                        <a:rPr kumimoji="1" lang="ja-JP" altLang="en-US" sz="1400" dirty="0"/>
                        <a:t>・県行動計画策定に連携協力すること。</a:t>
                      </a:r>
                      <a:endParaRPr kumimoji="1" lang="en-US" altLang="ja-JP" sz="1400" dirty="0"/>
                    </a:p>
                    <a:p>
                      <a:pPr algn="l"/>
                      <a:r>
                        <a:rPr kumimoji="1" lang="ja-JP" altLang="en-US" sz="1400" dirty="0"/>
                        <a:t>・市民へのワンヘルス周知に努め、理解の促進を図り、その実践活動に対し、必要な支援を行うこと。</a:t>
                      </a:r>
                    </a:p>
                  </a:txBody>
                  <a:tcPr anchor="ctr"/>
                </a:tc>
                <a:extLst>
                  <a:ext uri="{0D108BD9-81ED-4DB2-BD59-A6C34878D82A}">
                    <a16:rowId xmlns:a16="http://schemas.microsoft.com/office/drawing/2014/main" val="10003"/>
                  </a:ext>
                </a:extLst>
              </a:tr>
              <a:tr h="461709">
                <a:tc>
                  <a:txBody>
                    <a:bodyPr/>
                    <a:lstStyle/>
                    <a:p>
                      <a:pPr algn="ctr"/>
                      <a:r>
                        <a:rPr kumimoji="1" lang="ja-JP" altLang="en-US" sz="1400" dirty="0"/>
                        <a:t>令和３年　９月２４日</a:t>
                      </a:r>
                    </a:p>
                  </a:txBody>
                  <a:tcPr anchor="ctr"/>
                </a:tc>
                <a:tc>
                  <a:txBody>
                    <a:bodyPr/>
                    <a:lstStyle/>
                    <a:p>
                      <a:pPr algn="ctr"/>
                      <a:r>
                        <a:rPr kumimoji="1" lang="ja-JP" altLang="en-US" sz="1400" dirty="0"/>
                        <a:t>那珂川市</a:t>
                      </a:r>
                    </a:p>
                  </a:txBody>
                  <a:tcPr anchor="ctr"/>
                </a:tc>
                <a:tc>
                  <a:txBody>
                    <a:bodyPr/>
                    <a:lstStyle/>
                    <a:p>
                      <a:pPr algn="l"/>
                      <a:r>
                        <a:rPr kumimoji="1" lang="ja-JP" altLang="en-US" sz="1400" dirty="0"/>
                        <a:t>・条例に基づくワンヘルス実践の基本方針にのっとり、６つの課題に取り組むこと。</a:t>
                      </a:r>
                      <a:endParaRPr kumimoji="1" lang="en-US" altLang="ja-JP" sz="1400" dirty="0"/>
                    </a:p>
                    <a:p>
                      <a:pPr algn="l"/>
                      <a:r>
                        <a:rPr kumimoji="1" lang="ja-JP" altLang="en-US" sz="1400" dirty="0"/>
                        <a:t>・市民へのワンヘルスの周知に努め、理解の促進を図り、その実践活動に対し必要な支援を行うこと。</a:t>
                      </a:r>
                      <a:endParaRPr kumimoji="1" lang="en-US" altLang="ja-JP" sz="1400" dirty="0"/>
                    </a:p>
                  </a:txBody>
                  <a:tcPr anchor="ctr"/>
                </a:tc>
                <a:extLst>
                  <a:ext uri="{0D108BD9-81ED-4DB2-BD59-A6C34878D82A}">
                    <a16:rowId xmlns:a16="http://schemas.microsoft.com/office/drawing/2014/main" val="10004"/>
                  </a:ext>
                </a:extLst>
              </a:tr>
              <a:tr h="1013128">
                <a:tc>
                  <a:txBody>
                    <a:bodyPr/>
                    <a:lstStyle/>
                    <a:p>
                      <a:pPr algn="ctr"/>
                      <a:r>
                        <a:rPr kumimoji="1" lang="ja-JP" altLang="en-US" sz="1400" dirty="0"/>
                        <a:t>令和３年１０月　１日</a:t>
                      </a:r>
                    </a:p>
                  </a:txBody>
                  <a:tcPr anchor="ctr"/>
                </a:tc>
                <a:tc>
                  <a:txBody>
                    <a:bodyPr/>
                    <a:lstStyle/>
                    <a:p>
                      <a:pPr algn="ctr"/>
                      <a:r>
                        <a:rPr kumimoji="1" lang="ja-JP" altLang="en-US" sz="1400" dirty="0"/>
                        <a:t>北九州市</a:t>
                      </a:r>
                    </a:p>
                  </a:txBody>
                  <a:tcPr anchor="ctr"/>
                </a:tc>
                <a:tc>
                  <a:txBody>
                    <a:bodyPr/>
                    <a:lstStyle/>
                    <a:p>
                      <a:r>
                        <a:rPr kumimoji="1" lang="ja-JP" altLang="en-US" sz="1400" dirty="0"/>
                        <a:t>・</a:t>
                      </a:r>
                      <a:r>
                        <a:rPr kumimoji="1" lang="ja-JP" altLang="en-US" sz="1400" b="0" i="0" u="none" strike="noStrike" kern="1200" baseline="0" dirty="0">
                          <a:solidFill>
                            <a:schemeClr val="dk1"/>
                          </a:solidFill>
                          <a:latin typeface="+mn-lt"/>
                          <a:ea typeface="+mn-ea"/>
                          <a:cs typeface="+mn-cs"/>
                        </a:rPr>
                        <a:t>「（ 仮称） アジア新興・人獣共通感染症センター」の本市への立地について福岡県に対し、国等への働きかけの強化を強く要請するとともに、福岡県による同センターの誘致に関する取組に対し、関係機関とも連携を図り最大限協力すること。</a:t>
                      </a:r>
                    </a:p>
                    <a:p>
                      <a:r>
                        <a:rPr kumimoji="1" lang="ja-JP" altLang="en-US" sz="1400" b="0" i="0" u="none" strike="noStrike" kern="1200" baseline="0" dirty="0">
                          <a:solidFill>
                            <a:schemeClr val="dk1"/>
                          </a:solidFill>
                          <a:latin typeface="+mn-lt"/>
                          <a:ea typeface="+mn-ea"/>
                          <a:cs typeface="+mn-cs"/>
                        </a:rPr>
                        <a:t>・県行動計画に連携協力すること。</a:t>
                      </a:r>
                    </a:p>
                    <a:p>
                      <a:r>
                        <a:rPr kumimoji="1" lang="ja-JP" altLang="en-US" sz="1400" b="0" i="0" u="none" strike="noStrike" kern="1200" baseline="0" dirty="0">
                          <a:solidFill>
                            <a:schemeClr val="dk1"/>
                          </a:solidFill>
                          <a:latin typeface="+mn-lt"/>
                          <a:ea typeface="+mn-ea"/>
                          <a:cs typeface="+mn-cs"/>
                        </a:rPr>
                        <a:t>・市民へのワンヘルス周知に努め、理解の促進を図り、その実践活動に対し必要な支援を行うこと。</a:t>
                      </a:r>
                      <a:endParaRPr kumimoji="1" lang="ja-JP" altLang="en-US" sz="1400" dirty="0"/>
                    </a:p>
                  </a:txBody>
                  <a:tcPr anchor="ctr"/>
                </a:tc>
                <a:extLst>
                  <a:ext uri="{0D108BD9-81ED-4DB2-BD59-A6C34878D82A}">
                    <a16:rowId xmlns:a16="http://schemas.microsoft.com/office/drawing/2014/main" val="10005"/>
                  </a:ext>
                </a:extLst>
              </a:tr>
            </a:tbl>
          </a:graphicData>
        </a:graphic>
      </p:graphicFrame>
      <p:sp>
        <p:nvSpPr>
          <p:cNvPr id="18" name="正方形/長方形 17"/>
          <p:cNvSpPr>
            <a:spLocks noChangeArrowheads="1"/>
          </p:cNvSpPr>
          <p:nvPr/>
        </p:nvSpPr>
        <p:spPr bwMode="auto">
          <a:xfrm>
            <a:off x="209084" y="4791997"/>
            <a:ext cx="5763410" cy="360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defRPr/>
            </a:pPr>
            <a:r>
              <a:rPr lang="ja-JP" altLang="en-US" sz="2000" b="1" dirty="0">
                <a:latin typeface="ＭＳ Ｐゴシック" panose="020B0600070205080204" pitchFamily="50" charset="-128"/>
                <a:ea typeface="ＭＳ Ｐゴシック" panose="020B0600070205080204" pitchFamily="50" charset="-128"/>
              </a:rPr>
              <a:t>市においてワンヘルス推進宣言を表明</a:t>
            </a:r>
          </a:p>
        </p:txBody>
      </p:sp>
      <p:graphicFrame>
        <p:nvGraphicFramePr>
          <p:cNvPr id="11" name="表 10"/>
          <p:cNvGraphicFramePr>
            <a:graphicFrameLocks noGrp="1"/>
          </p:cNvGraphicFramePr>
          <p:nvPr>
            <p:extLst>
              <p:ext uri="{D42A27DB-BD31-4B8C-83A1-F6EECF244321}">
                <p14:modId xmlns:p14="http://schemas.microsoft.com/office/powerpoint/2010/main" val="203541473"/>
              </p:ext>
            </p:extLst>
          </p:nvPr>
        </p:nvGraphicFramePr>
        <p:xfrm>
          <a:off x="424667" y="5200884"/>
          <a:ext cx="11468805" cy="1556714"/>
        </p:xfrm>
        <a:graphic>
          <a:graphicData uri="http://schemas.openxmlformats.org/drawingml/2006/table">
            <a:tbl>
              <a:tblPr firstRow="1" bandRow="1">
                <a:tableStyleId>{93296810-A885-4BE3-A3E7-6D5BEEA58F35}</a:tableStyleId>
              </a:tblPr>
              <a:tblGrid>
                <a:gridCol w="1783892">
                  <a:extLst>
                    <a:ext uri="{9D8B030D-6E8A-4147-A177-3AD203B41FA5}">
                      <a16:colId xmlns:a16="http://schemas.microsoft.com/office/drawing/2014/main" val="20000"/>
                    </a:ext>
                  </a:extLst>
                </a:gridCol>
                <a:gridCol w="1146220">
                  <a:extLst>
                    <a:ext uri="{9D8B030D-6E8A-4147-A177-3AD203B41FA5}">
                      <a16:colId xmlns:a16="http://schemas.microsoft.com/office/drawing/2014/main" val="20001"/>
                    </a:ext>
                  </a:extLst>
                </a:gridCol>
                <a:gridCol w="8538693">
                  <a:extLst>
                    <a:ext uri="{9D8B030D-6E8A-4147-A177-3AD203B41FA5}">
                      <a16:colId xmlns:a16="http://schemas.microsoft.com/office/drawing/2014/main" val="20002"/>
                    </a:ext>
                  </a:extLst>
                </a:gridCol>
              </a:tblGrid>
              <a:tr h="323659">
                <a:tc>
                  <a:txBody>
                    <a:bodyPr/>
                    <a:lstStyle/>
                    <a:p>
                      <a:pPr algn="ctr"/>
                      <a:r>
                        <a:rPr kumimoji="1" lang="ja-JP" altLang="en-US" sz="1400" dirty="0"/>
                        <a:t>年月日</a:t>
                      </a:r>
                    </a:p>
                  </a:txBody>
                  <a:tcPr anchor="ctr"/>
                </a:tc>
                <a:tc>
                  <a:txBody>
                    <a:bodyPr/>
                    <a:lstStyle/>
                    <a:p>
                      <a:pPr algn="ctr"/>
                      <a:r>
                        <a:rPr kumimoji="1" lang="ja-JP" altLang="en-US" sz="1400" dirty="0"/>
                        <a:t>市町村</a:t>
                      </a:r>
                    </a:p>
                  </a:txBody>
                  <a:tcPr anchor="ctr"/>
                </a:tc>
                <a:tc>
                  <a:txBody>
                    <a:bodyPr/>
                    <a:lstStyle/>
                    <a:p>
                      <a:pPr algn="ctr"/>
                      <a:r>
                        <a:rPr kumimoji="1" lang="ja-JP" altLang="en-US" sz="1400" dirty="0"/>
                        <a:t>宣言内容（抜粋）</a:t>
                      </a:r>
                    </a:p>
                  </a:txBody>
                  <a:tcPr anchor="ctr"/>
                </a:tc>
                <a:extLst>
                  <a:ext uri="{0D108BD9-81ED-4DB2-BD59-A6C34878D82A}">
                    <a16:rowId xmlns:a16="http://schemas.microsoft.com/office/drawing/2014/main" val="10000"/>
                  </a:ext>
                </a:extLst>
              </a:tr>
              <a:tr h="681498">
                <a:tc>
                  <a:txBody>
                    <a:bodyPr/>
                    <a:lstStyle/>
                    <a:p>
                      <a:pPr algn="ctr"/>
                      <a:r>
                        <a:rPr kumimoji="1" lang="ja-JP" altLang="en-US" sz="1400" dirty="0"/>
                        <a:t>令和３年　９月　７日</a:t>
                      </a:r>
                    </a:p>
                  </a:txBody>
                  <a:tcPr anchor="ctr"/>
                </a:tc>
                <a:tc>
                  <a:txBody>
                    <a:bodyPr/>
                    <a:lstStyle/>
                    <a:p>
                      <a:pPr algn="ctr"/>
                      <a:r>
                        <a:rPr kumimoji="1" lang="ja-JP" altLang="en-US" sz="1400" dirty="0"/>
                        <a:t>みやま市</a:t>
                      </a:r>
                    </a:p>
                  </a:txBody>
                  <a:tcPr anchor="ctr"/>
                </a:tc>
                <a:tc>
                  <a:txBody>
                    <a:bodyPr/>
                    <a:lstStyle/>
                    <a:p>
                      <a:pPr algn="l"/>
                      <a:r>
                        <a:rPr kumimoji="1" lang="ja-JP" altLang="en-US" sz="1400" dirty="0"/>
                        <a:t>・県行動計画に連携協力するとともに、ワンヘルス実践施策を積極的に推進する。</a:t>
                      </a:r>
                      <a:endParaRPr kumimoji="1" lang="en-US" altLang="ja-JP" sz="1400" dirty="0"/>
                    </a:p>
                    <a:p>
                      <a:pPr algn="l"/>
                      <a:r>
                        <a:rPr kumimoji="1" lang="ja-JP" altLang="en-US" sz="1400" dirty="0"/>
                        <a:t>・市民へのワンヘルス周知に努め、理解の促進を図り、その実践活動に対し必要な支援を行う。</a:t>
                      </a:r>
                    </a:p>
                  </a:txBody>
                  <a:tcPr anchor="ctr"/>
                </a:tc>
                <a:extLst>
                  <a:ext uri="{0D108BD9-81ED-4DB2-BD59-A6C34878D82A}">
                    <a16:rowId xmlns:a16="http://schemas.microsoft.com/office/drawing/2014/main" val="10001"/>
                  </a:ext>
                </a:extLst>
              </a:tr>
              <a:tr h="551557">
                <a:tc>
                  <a:txBody>
                    <a:bodyPr/>
                    <a:lstStyle/>
                    <a:p>
                      <a:pPr algn="ctr"/>
                      <a:r>
                        <a:rPr kumimoji="1" lang="ja-JP" altLang="en-US" sz="1400" dirty="0"/>
                        <a:t>令和３年１０月　１日</a:t>
                      </a:r>
                    </a:p>
                  </a:txBody>
                  <a:tcPr anchor="ctr"/>
                </a:tc>
                <a:tc>
                  <a:txBody>
                    <a:bodyPr/>
                    <a:lstStyle/>
                    <a:p>
                      <a:pPr algn="ctr"/>
                      <a:r>
                        <a:rPr kumimoji="1" lang="ja-JP" altLang="en-US" sz="1400" dirty="0"/>
                        <a:t>直方市</a:t>
                      </a:r>
                    </a:p>
                  </a:txBody>
                  <a:tcPr anchor="ctr"/>
                </a:tc>
                <a:tc>
                  <a:txBody>
                    <a:bodyPr/>
                    <a:lstStyle/>
                    <a:p>
                      <a:pPr algn="l"/>
                      <a:r>
                        <a:rPr kumimoji="1" lang="ja-JP" altLang="en-US" sz="1400" dirty="0"/>
                        <a:t>・県の行動計画等に連携協力するとともに、市民への周知、理解促進に努めながら、ワンヘルス実践施策を推進する。</a:t>
                      </a:r>
                    </a:p>
                  </a:txBody>
                  <a:tcPr anchor="ct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a:xfrm>
            <a:off x="9448800" y="6495892"/>
            <a:ext cx="2743200" cy="365125"/>
          </a:xfrm>
        </p:spPr>
        <p:txBody>
          <a:bodyPr/>
          <a:lstStyle/>
          <a:p>
            <a:fld id="{3282AEA2-3BE1-4ED2-B760-F41F589D3EE3}" type="slidenum">
              <a:rPr kumimoji="1" lang="ja-JP" altLang="en-US" smtClean="0"/>
              <a:t>11</a:t>
            </a:fld>
            <a:endParaRPr kumimoji="1" lang="ja-JP" altLang="en-US" dirty="0"/>
          </a:p>
        </p:txBody>
      </p:sp>
    </p:spTree>
    <p:extLst>
      <p:ext uri="{BB962C8B-B14F-4D97-AF65-F5344CB8AC3E}">
        <p14:creationId xmlns:p14="http://schemas.microsoft.com/office/powerpoint/2010/main" val="224922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6011" y="35874"/>
            <a:ext cx="11525147" cy="684000"/>
          </a:xfrm>
          <a:solidFill>
            <a:schemeClr val="accent4">
              <a:lumMod val="20000"/>
              <a:lumOff val="80000"/>
            </a:schemeClr>
          </a:solidFill>
          <a:ln w="38100">
            <a:solidFill>
              <a:schemeClr val="tx1"/>
            </a:solidFill>
          </a:ln>
        </p:spPr>
        <p:txBody>
          <a:bodyPr anchor="ctr" anchorCtr="1">
            <a:noAutofit/>
          </a:bodyPr>
          <a:lstStyle/>
          <a:p>
            <a:pPr algn="ctr"/>
            <a:r>
              <a:rPr lang="ja-JP" altLang="en-US" sz="3400" dirty="0"/>
              <a:t>服部知事の３つの挑戦の一つ「ワンヘルスの推進」</a:t>
            </a:r>
            <a:endParaRPr lang="ja-JP" altLang="en-US" sz="2800" dirty="0"/>
          </a:p>
        </p:txBody>
      </p:sp>
      <p:sp>
        <p:nvSpPr>
          <p:cNvPr id="89" name="スライド番号プレースホルダー 88"/>
          <p:cNvSpPr>
            <a:spLocks noGrp="1"/>
          </p:cNvSpPr>
          <p:nvPr>
            <p:ph type="sldNum" sz="quarter" idx="12"/>
          </p:nvPr>
        </p:nvSpPr>
        <p:spPr>
          <a:xfrm>
            <a:off x="9448800" y="6492877"/>
            <a:ext cx="2743200" cy="365125"/>
          </a:xfrm>
        </p:spPr>
        <p:txBody>
          <a:bodyPr/>
          <a:lstStyle/>
          <a:p>
            <a:fld id="{3282AEA2-3BE1-4ED2-B760-F41F589D3EE3}" type="slidenum">
              <a:rPr kumimoji="1" lang="ja-JP" altLang="en-US" smtClean="0"/>
              <a:t>1</a:t>
            </a:fld>
            <a:endParaRPr kumimoji="1" lang="ja-JP" altLang="en-US" dirty="0"/>
          </a:p>
        </p:txBody>
      </p:sp>
      <p:sp>
        <p:nvSpPr>
          <p:cNvPr id="4" name="角丸四角形 3"/>
          <p:cNvSpPr/>
          <p:nvPr/>
        </p:nvSpPr>
        <p:spPr>
          <a:xfrm>
            <a:off x="346010" y="968304"/>
            <a:ext cx="8945474" cy="3271960"/>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　</a:t>
            </a:r>
            <a:r>
              <a:rPr lang="ja-JP" altLang="ja-JP" sz="2400" dirty="0">
                <a:solidFill>
                  <a:schemeClr val="tx1"/>
                </a:solidFill>
              </a:rPr>
              <a:t>ワンヘルスは、</a:t>
            </a:r>
            <a:r>
              <a:rPr lang="ja-JP" altLang="en-US" sz="2400" dirty="0">
                <a:solidFill>
                  <a:schemeClr val="tx1"/>
                </a:solidFill>
              </a:rPr>
              <a:t>「</a:t>
            </a:r>
            <a:r>
              <a:rPr lang="ja-JP" altLang="ja-JP" sz="2400" dirty="0">
                <a:solidFill>
                  <a:schemeClr val="tx1"/>
                </a:solidFill>
              </a:rPr>
              <a:t>人と動物の健康、環境の健全性をひとつ</a:t>
            </a:r>
            <a:r>
              <a:rPr lang="ja-JP" altLang="en-US" sz="2400" dirty="0">
                <a:solidFill>
                  <a:schemeClr val="tx1"/>
                </a:solidFill>
              </a:rPr>
              <a:t>」</a:t>
            </a:r>
            <a:r>
              <a:rPr lang="ja-JP" altLang="ja-JP" sz="2400" dirty="0">
                <a:solidFill>
                  <a:schemeClr val="tx1"/>
                </a:solidFill>
              </a:rPr>
              <a:t>と</a:t>
            </a:r>
            <a:endParaRPr lang="en-US" altLang="ja-JP" sz="2400" dirty="0">
              <a:solidFill>
                <a:schemeClr val="tx1"/>
              </a:solidFill>
            </a:endParaRPr>
          </a:p>
          <a:p>
            <a:r>
              <a:rPr lang="ja-JP" altLang="en-US" sz="2400" dirty="0">
                <a:solidFill>
                  <a:schemeClr val="tx1"/>
                </a:solidFill>
              </a:rPr>
              <a:t>　</a:t>
            </a:r>
            <a:r>
              <a:rPr lang="ja-JP" altLang="ja-JP" sz="2400" dirty="0">
                <a:solidFill>
                  <a:schemeClr val="tx1"/>
                </a:solidFill>
              </a:rPr>
              <a:t>捉え、一体的に守ろうという取組で</a:t>
            </a:r>
            <a:r>
              <a:rPr lang="ja-JP" altLang="en-US" sz="2400" dirty="0">
                <a:solidFill>
                  <a:schemeClr val="tx1"/>
                </a:solidFill>
              </a:rPr>
              <a:t>、</a:t>
            </a:r>
            <a:r>
              <a:rPr lang="ja-JP" altLang="ja-JP" sz="2400" dirty="0">
                <a:solidFill>
                  <a:schemeClr val="tx1"/>
                </a:solidFill>
              </a:rPr>
              <a:t>国連が掲げる</a:t>
            </a:r>
            <a:r>
              <a:rPr lang="en-US" altLang="ja-JP" sz="2400" dirty="0">
                <a:solidFill>
                  <a:schemeClr val="tx1"/>
                </a:solidFill>
              </a:rPr>
              <a:t>SDGs</a:t>
            </a:r>
            <a:r>
              <a:rPr lang="ja-JP" altLang="ja-JP" sz="2400" dirty="0">
                <a:solidFill>
                  <a:schemeClr val="tx1"/>
                </a:solidFill>
              </a:rPr>
              <a:t>の</a:t>
            </a:r>
            <a:r>
              <a:rPr lang="ja-JP" altLang="en-US" sz="2400" dirty="0">
                <a:solidFill>
                  <a:schemeClr val="tx1"/>
                </a:solidFill>
              </a:rPr>
              <a:t>目</a:t>
            </a:r>
            <a:r>
              <a:rPr lang="ja-JP" altLang="ja-JP" sz="2400" dirty="0">
                <a:solidFill>
                  <a:schemeClr val="tx1"/>
                </a:solidFill>
              </a:rPr>
              <a:t>標の</a:t>
            </a:r>
            <a:endParaRPr lang="en-US" altLang="ja-JP" sz="2400" dirty="0">
              <a:solidFill>
                <a:schemeClr val="tx1"/>
              </a:solidFill>
            </a:endParaRPr>
          </a:p>
          <a:p>
            <a:r>
              <a:rPr lang="ja-JP" altLang="en-US" sz="2400" dirty="0">
                <a:solidFill>
                  <a:schemeClr val="tx1"/>
                </a:solidFill>
              </a:rPr>
              <a:t>　</a:t>
            </a:r>
            <a:r>
              <a:rPr lang="ja-JP" altLang="ja-JP" sz="2400" dirty="0">
                <a:solidFill>
                  <a:schemeClr val="tx1"/>
                </a:solidFill>
              </a:rPr>
              <a:t>多くに関わってい</a:t>
            </a:r>
            <a:r>
              <a:rPr lang="ja-JP" altLang="en-US" sz="2400" dirty="0">
                <a:solidFill>
                  <a:schemeClr val="tx1"/>
                </a:solidFill>
              </a:rPr>
              <a:t>る</a:t>
            </a:r>
            <a:r>
              <a:rPr lang="ja-JP" altLang="ja-JP" sz="2400" dirty="0">
                <a:solidFill>
                  <a:schemeClr val="tx1"/>
                </a:solidFill>
              </a:rPr>
              <a:t>。</a:t>
            </a:r>
            <a:endParaRPr lang="en-US" altLang="ja-JP" sz="2400" dirty="0">
              <a:solidFill>
                <a:schemeClr val="tx1"/>
              </a:solidFill>
            </a:endParaRPr>
          </a:p>
          <a:p>
            <a:r>
              <a:rPr lang="ja-JP" altLang="en-US" sz="2400" dirty="0">
                <a:solidFill>
                  <a:schemeClr val="tx1"/>
                </a:solidFill>
              </a:rPr>
              <a:t>○　新型コロナとの戦いに勝った後も、次なる感染症に備えていく</a:t>
            </a:r>
            <a:endParaRPr lang="en-US" altLang="ja-JP" sz="2400" dirty="0">
              <a:solidFill>
                <a:schemeClr val="tx1"/>
              </a:solidFill>
            </a:endParaRPr>
          </a:p>
          <a:p>
            <a:r>
              <a:rPr lang="ja-JP" altLang="en-US" sz="2400" dirty="0">
                <a:solidFill>
                  <a:schemeClr val="tx1"/>
                </a:solidFill>
              </a:rPr>
              <a:t>　ために、ワン</a:t>
            </a:r>
            <a:r>
              <a:rPr lang="ja-JP" altLang="ja-JP" sz="2400" dirty="0">
                <a:solidFill>
                  <a:schemeClr val="tx1"/>
                </a:solidFill>
              </a:rPr>
              <a:t>ヘルス</a:t>
            </a:r>
            <a:r>
              <a:rPr lang="ja-JP" altLang="en-US" sz="2400" dirty="0">
                <a:solidFill>
                  <a:schemeClr val="tx1"/>
                </a:solidFill>
              </a:rPr>
              <a:t>の取組をさらに加速。</a:t>
            </a:r>
            <a:endParaRPr lang="en-US" altLang="ja-JP" sz="2400" dirty="0">
              <a:solidFill>
                <a:schemeClr val="tx1"/>
              </a:solidFill>
            </a:endParaRPr>
          </a:p>
          <a:p>
            <a:r>
              <a:rPr lang="ja-JP" altLang="en-US" sz="2400" dirty="0">
                <a:solidFill>
                  <a:schemeClr val="tx1"/>
                </a:solidFill>
              </a:rPr>
              <a:t>○　福岡県がワンヘルスの世界的先進地となることを目指し、ワン</a:t>
            </a:r>
            <a:endParaRPr lang="en-US" altLang="ja-JP" sz="2400" dirty="0">
              <a:solidFill>
                <a:schemeClr val="tx1"/>
              </a:solidFill>
            </a:endParaRPr>
          </a:p>
          <a:p>
            <a:r>
              <a:rPr lang="ja-JP" altLang="en-US" sz="2400" dirty="0">
                <a:solidFill>
                  <a:schemeClr val="tx1"/>
                </a:solidFill>
              </a:rPr>
              <a:t>　ヘルスを実践する拠点の整備、世界トップクラスの研究者が集う</a:t>
            </a:r>
            <a:endParaRPr lang="en-US" altLang="ja-JP" sz="2400" dirty="0">
              <a:solidFill>
                <a:schemeClr val="tx1"/>
              </a:solidFill>
            </a:endParaRPr>
          </a:p>
          <a:p>
            <a:r>
              <a:rPr lang="ja-JP" altLang="en-US" sz="2400" dirty="0">
                <a:solidFill>
                  <a:schemeClr val="tx1"/>
                </a:solidFill>
              </a:rPr>
              <a:t>　国際会議の開催など、ワンヘルスの取組を実践。</a:t>
            </a:r>
            <a:endParaRPr lang="ja-JP" altLang="ja-JP" sz="2400" dirty="0">
              <a:solidFill>
                <a:schemeClr val="tx1"/>
              </a:solidFill>
            </a:endParaRPr>
          </a:p>
        </p:txBody>
      </p:sp>
      <p:sp>
        <p:nvSpPr>
          <p:cNvPr id="43" name="角丸四角形 42"/>
          <p:cNvSpPr/>
          <p:nvPr/>
        </p:nvSpPr>
        <p:spPr>
          <a:xfrm>
            <a:off x="346010" y="5566394"/>
            <a:ext cx="9300265" cy="1054985"/>
          </a:xfrm>
          <a:prstGeom prst="roundRect">
            <a:avLst/>
          </a:prstGeom>
          <a:solidFill>
            <a:srgbClr val="FFFF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県民の命と健康、動物と環境の健康を守り、健康な地球</a:t>
            </a:r>
            <a:endParaRPr lang="en-US" altLang="ja-JP" sz="2800" dirty="0">
              <a:solidFill>
                <a:schemeClr val="tx1"/>
              </a:solidFill>
            </a:endParaRPr>
          </a:p>
          <a:p>
            <a:r>
              <a:rPr lang="ja-JP" altLang="en-US" sz="2800" dirty="0">
                <a:solidFill>
                  <a:schemeClr val="tx1"/>
                </a:solidFill>
              </a:rPr>
              <a:t>　を次世代の子どもたちに引き継いでいく。</a:t>
            </a:r>
            <a:endParaRPr lang="ja-JP" altLang="ja-JP" sz="2800" dirty="0">
              <a:solidFill>
                <a:schemeClr val="tx1"/>
              </a:solidFill>
            </a:endParaRPr>
          </a:p>
        </p:txBody>
      </p:sp>
      <p:sp>
        <p:nvSpPr>
          <p:cNvPr id="6" name="下矢印 5"/>
          <p:cNvSpPr/>
          <p:nvPr/>
        </p:nvSpPr>
        <p:spPr>
          <a:xfrm>
            <a:off x="4026696" y="4492645"/>
            <a:ext cx="1584101" cy="837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740" y="1007835"/>
            <a:ext cx="1829418" cy="2741985"/>
          </a:xfrm>
          <a:prstGeom prst="rect">
            <a:avLst/>
          </a:prstGeom>
        </p:spPr>
      </p:pic>
      <p:grpSp>
        <p:nvGrpSpPr>
          <p:cNvPr id="8" name="グループ化 7"/>
          <p:cNvGrpSpPr/>
          <p:nvPr/>
        </p:nvGrpSpPr>
        <p:grpSpPr>
          <a:xfrm>
            <a:off x="9646275" y="3974324"/>
            <a:ext cx="2410597" cy="1885021"/>
            <a:chOff x="2433320" y="2024243"/>
            <a:chExt cx="5402612" cy="4573851"/>
          </a:xfrm>
        </p:grpSpPr>
        <p:sp>
          <p:nvSpPr>
            <p:cNvPr id="9" name="正方形/長方形 8"/>
            <p:cNvSpPr/>
            <p:nvPr/>
          </p:nvSpPr>
          <p:spPr>
            <a:xfrm>
              <a:off x="5466568" y="5142599"/>
              <a:ext cx="2336654" cy="653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rgbClr val="002060"/>
                  </a:solidFill>
                </a:rPr>
                <a:t>動物の</a:t>
              </a:r>
              <a:endParaRPr lang="en-US" altLang="ja-JP" sz="1500" b="1" dirty="0">
                <a:solidFill>
                  <a:srgbClr val="002060"/>
                </a:solidFill>
              </a:endParaRPr>
            </a:p>
            <a:p>
              <a:pPr algn="ctr"/>
              <a:r>
                <a:rPr lang="ja-JP" altLang="en-US" sz="1500" b="1" dirty="0">
                  <a:solidFill>
                    <a:srgbClr val="002060"/>
                  </a:solidFill>
                </a:rPr>
                <a:t>健康</a:t>
              </a:r>
            </a:p>
          </p:txBody>
        </p:sp>
        <p:sp>
          <p:nvSpPr>
            <p:cNvPr id="10" name="正方形/長方形 9"/>
            <p:cNvSpPr/>
            <p:nvPr/>
          </p:nvSpPr>
          <p:spPr>
            <a:xfrm>
              <a:off x="2433320" y="5126093"/>
              <a:ext cx="2582835" cy="50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rgbClr val="00682F"/>
                  </a:solidFill>
                </a:rPr>
                <a:t>環境の</a:t>
              </a:r>
              <a:endParaRPr lang="en-US" altLang="ja-JP" sz="1500" b="1" dirty="0">
                <a:solidFill>
                  <a:srgbClr val="00682F"/>
                </a:solidFill>
              </a:endParaRPr>
            </a:p>
            <a:p>
              <a:pPr algn="ctr"/>
              <a:r>
                <a:rPr lang="ja-JP" altLang="en-US" sz="1500" b="1" dirty="0">
                  <a:solidFill>
                    <a:srgbClr val="00682F"/>
                  </a:solidFill>
                </a:rPr>
                <a:t>保全</a:t>
              </a:r>
            </a:p>
          </p:txBody>
        </p:sp>
        <p:sp>
          <p:nvSpPr>
            <p:cNvPr id="11" name="正方形/長方形 10"/>
            <p:cNvSpPr/>
            <p:nvPr/>
          </p:nvSpPr>
          <p:spPr>
            <a:xfrm>
              <a:off x="4106258" y="2823928"/>
              <a:ext cx="2225943" cy="428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rgbClr val="FF0000"/>
                  </a:solidFill>
                </a:rPr>
                <a:t>人の健康</a:t>
              </a:r>
            </a:p>
          </p:txBody>
        </p:sp>
        <p:sp>
          <p:nvSpPr>
            <p:cNvPr id="12" name="円/楕円 11"/>
            <p:cNvSpPr/>
            <p:nvPr/>
          </p:nvSpPr>
          <p:spPr>
            <a:xfrm>
              <a:off x="3670528" y="2024243"/>
              <a:ext cx="3103812" cy="29395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00" b="1" dirty="0">
                <a:solidFill>
                  <a:srgbClr val="002060"/>
                </a:solidFill>
              </a:endParaRPr>
            </a:p>
          </p:txBody>
        </p:sp>
        <p:sp>
          <p:nvSpPr>
            <p:cNvPr id="13" name="円/楕円 12"/>
            <p:cNvSpPr/>
            <p:nvPr/>
          </p:nvSpPr>
          <p:spPr>
            <a:xfrm>
              <a:off x="2561698" y="3565644"/>
              <a:ext cx="3151049" cy="303245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n>
                  <a:solidFill>
                    <a:srgbClr val="0070C0"/>
                  </a:solidFill>
                </a:ln>
                <a:solidFill>
                  <a:srgbClr val="002060"/>
                </a:solidFill>
              </a:endParaRPr>
            </a:p>
          </p:txBody>
        </p:sp>
        <p:sp>
          <p:nvSpPr>
            <p:cNvPr id="14" name="円/楕円 13"/>
            <p:cNvSpPr/>
            <p:nvPr/>
          </p:nvSpPr>
          <p:spPr>
            <a:xfrm>
              <a:off x="4667723" y="3649628"/>
              <a:ext cx="3168209" cy="294846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ln>
                    <a:solidFill>
                      <a:srgbClr val="0070C0"/>
                    </a:solidFill>
                  </a:ln>
                  <a:solidFill>
                    <a:schemeClr val="tx1"/>
                  </a:solidFill>
                </a:rPr>
                <a:t>　　</a:t>
              </a:r>
              <a:endParaRPr lang="ja-JP" altLang="en-US" sz="2000" dirty="0">
                <a:ln>
                  <a:solidFill>
                    <a:srgbClr val="0070C0"/>
                  </a:solidFill>
                </a:ln>
                <a:solidFill>
                  <a:schemeClr val="tx1"/>
                </a:solidFill>
              </a:endParaRPr>
            </a:p>
          </p:txBody>
        </p:sp>
        <p:sp>
          <p:nvSpPr>
            <p:cNvPr id="15" name="タイトル 1"/>
            <p:cNvSpPr txBox="1">
              <a:spLocks/>
            </p:cNvSpPr>
            <p:nvPr/>
          </p:nvSpPr>
          <p:spPr>
            <a:xfrm>
              <a:off x="4049511" y="3929880"/>
              <a:ext cx="2420488" cy="393822"/>
            </a:xfrm>
            <a:prstGeom prst="rect">
              <a:avLst/>
            </a:prstGeom>
            <a:solidFill>
              <a:schemeClr val="bg1"/>
            </a:solidFill>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500" b="1" dirty="0">
                  <a:solidFill>
                    <a:prstClr val="black"/>
                  </a:solidFill>
                  <a:latin typeface="Calibri" panose="020F0502020204030204"/>
                  <a:cs typeface="+mn-cs"/>
                </a:rPr>
                <a:t>ワンヘルス</a:t>
              </a:r>
              <a:endParaRPr lang="ja-JP" altLang="en-US" sz="1500" b="1" dirty="0"/>
            </a:p>
          </p:txBody>
        </p:sp>
      </p:grpSp>
    </p:spTree>
    <p:extLst>
      <p:ext uri="{BB962C8B-B14F-4D97-AF65-F5344CB8AC3E}">
        <p14:creationId xmlns:p14="http://schemas.microsoft.com/office/powerpoint/2010/main" val="2752505846"/>
      </p:ext>
    </p:extLst>
  </p:cSld>
  <p:clrMapOvr>
    <a:masterClrMapping/>
  </p:clrMapOvr>
  <mc:AlternateContent xmlns:mc="http://schemas.openxmlformats.org/markup-compatibility/2006" xmlns:p14="http://schemas.microsoft.com/office/powerpoint/2010/main">
    <mc:Choice Requires="p14">
      <p:transition spd="slow" p14:dur="2000" advTm="19378"/>
    </mc:Choice>
    <mc:Fallback xmlns="">
      <p:transition spd="slow" advTm="193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8600" y="221053"/>
            <a:ext cx="11644534" cy="615553"/>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ja-JP" altLang="en-US" sz="3400" dirty="0">
                <a:latin typeface="+mj-ea"/>
                <a:ea typeface="+mj-ea"/>
              </a:rPr>
              <a:t>福岡県ワンヘルス推進基本条例について</a:t>
            </a:r>
          </a:p>
        </p:txBody>
      </p:sp>
      <p:sp>
        <p:nvSpPr>
          <p:cNvPr id="5" name="円形吹き出し 4"/>
          <p:cNvSpPr/>
          <p:nvPr/>
        </p:nvSpPr>
        <p:spPr>
          <a:xfrm>
            <a:off x="9886269" y="14243"/>
            <a:ext cx="1607574" cy="504000"/>
          </a:xfrm>
          <a:prstGeom prst="wedgeEllipseCallout">
            <a:avLst>
              <a:gd name="adj1" fmla="val -51900"/>
              <a:gd name="adj2" fmla="val 43896"/>
            </a:avLst>
          </a:prstGeom>
          <a:gradFill>
            <a:gsLst>
              <a:gs pos="0">
                <a:srgbClr val="00FF00"/>
              </a:gs>
              <a:gs pos="21000">
                <a:srgbClr val="00FF00"/>
              </a:gs>
              <a:gs pos="41000">
                <a:srgbClr val="66FF66"/>
              </a:gs>
              <a:gs pos="10000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全国初</a:t>
            </a:r>
          </a:p>
        </p:txBody>
      </p:sp>
      <p:sp>
        <p:nvSpPr>
          <p:cNvPr id="7" name="テキスト ボックス 6"/>
          <p:cNvSpPr txBox="1"/>
          <p:nvPr/>
        </p:nvSpPr>
        <p:spPr>
          <a:xfrm>
            <a:off x="190273" y="1898714"/>
            <a:ext cx="11592232" cy="1446550"/>
          </a:xfrm>
          <a:prstGeom prst="rect">
            <a:avLst/>
          </a:prstGeom>
          <a:noFill/>
        </p:spPr>
        <p:txBody>
          <a:bodyPr wrap="square" rtlCol="0">
            <a:spAutoFit/>
          </a:bodyPr>
          <a:lstStyle/>
          <a:p>
            <a:endParaRPr lang="ja-JP" altLang="en-US"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〇 条例の主な内容</a:t>
            </a:r>
            <a:endParaRPr lang="en-US" altLang="ja-JP" sz="1400" b="1" dirty="0">
              <a:latin typeface="BIZ UDPゴシック" panose="020B0400000000000000" pitchFamily="50" charset="-128"/>
              <a:ea typeface="BIZ UDPゴシック" panose="020B0400000000000000" pitchFamily="50" charset="-128"/>
            </a:endParaRPr>
          </a:p>
          <a:p>
            <a:r>
              <a:rPr lang="en-US" altLang="ja-JP"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県や関係者の役割分担とともに、人と動物と環境の健康を一体的に守るための６つの課題について、取組の基本方針を定め、これを具体化する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ための実行計画を定める。</a:t>
            </a:r>
          </a:p>
          <a:p>
            <a:r>
              <a:rPr lang="ja-JP" altLang="en-US" sz="1400" dirty="0">
                <a:latin typeface="BIZ UDPゴシック" panose="020B0400000000000000" pitchFamily="50" charset="-128"/>
                <a:ea typeface="BIZ UDPゴシック" panose="020B0400000000000000" pitchFamily="50" charset="-128"/>
              </a:rPr>
              <a:t>　　・ 県に、ワンヘルスセンターを置き、関係する部局と出先機関が横断的に連携する体制を整備する。</a:t>
            </a:r>
          </a:p>
          <a:p>
            <a:r>
              <a:rPr lang="ja-JP" altLang="en-US" sz="1400" dirty="0">
                <a:latin typeface="BIZ UDPゴシック" panose="020B0400000000000000" pitchFamily="50" charset="-128"/>
                <a:ea typeface="BIZ UDPゴシック" panose="020B0400000000000000" pitchFamily="50" charset="-128"/>
              </a:rPr>
              <a:t>　　・ 事業者におけるワンヘルスの取組及び事業活動への活用等を促進するため、ワンヘルス宣言事業者登録制度をつくる。</a:t>
            </a:r>
          </a:p>
        </p:txBody>
      </p:sp>
      <p:sp>
        <p:nvSpPr>
          <p:cNvPr id="9" name="テキスト ボックス 8"/>
          <p:cNvSpPr txBox="1"/>
          <p:nvPr/>
        </p:nvSpPr>
        <p:spPr>
          <a:xfrm>
            <a:off x="9792471" y="493433"/>
            <a:ext cx="2212262"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R</a:t>
            </a:r>
            <a:r>
              <a:rPr lang="ja-JP" altLang="en-US" sz="1600" dirty="0">
                <a:latin typeface="BIZ UDPゴシック" panose="020B0400000000000000" pitchFamily="50" charset="-128"/>
                <a:ea typeface="BIZ UDPゴシック" panose="020B0400000000000000" pitchFamily="50" charset="-128"/>
              </a:rPr>
              <a:t>３</a:t>
            </a:r>
            <a:r>
              <a:rPr lang="en-US" altLang="ja-JP" sz="1600" dirty="0">
                <a:latin typeface="BIZ UDPゴシック" panose="020B0400000000000000" pitchFamily="50" charset="-128"/>
                <a:ea typeface="BIZ UDPゴシック" panose="020B0400000000000000" pitchFamily="50" charset="-128"/>
              </a:rPr>
              <a:t>.1.5</a:t>
            </a:r>
            <a:r>
              <a:rPr lang="ja-JP" altLang="en-US" sz="1600" dirty="0">
                <a:latin typeface="BIZ UDPゴシック" panose="020B0400000000000000" pitchFamily="50" charset="-128"/>
                <a:ea typeface="BIZ UDPゴシック" panose="020B0400000000000000" pitchFamily="50" charset="-128"/>
              </a:rPr>
              <a:t>公布・施行）</a:t>
            </a:r>
          </a:p>
        </p:txBody>
      </p:sp>
      <p:sp>
        <p:nvSpPr>
          <p:cNvPr id="11" name="角丸四角形 10"/>
          <p:cNvSpPr/>
          <p:nvPr/>
        </p:nvSpPr>
        <p:spPr>
          <a:xfrm>
            <a:off x="228600" y="3454405"/>
            <a:ext cx="2453640" cy="4305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市町村の協力等</a:t>
            </a:r>
          </a:p>
        </p:txBody>
      </p:sp>
      <p:sp>
        <p:nvSpPr>
          <p:cNvPr id="12" name="角丸四角形 11"/>
          <p:cNvSpPr/>
          <p:nvPr/>
        </p:nvSpPr>
        <p:spPr>
          <a:xfrm>
            <a:off x="3200400" y="3454405"/>
            <a:ext cx="2575560" cy="4305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医師、獣医師及び</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医療関係団体の協力等</a:t>
            </a:r>
          </a:p>
        </p:txBody>
      </p:sp>
      <p:sp>
        <p:nvSpPr>
          <p:cNvPr id="13" name="角丸四角形 12"/>
          <p:cNvSpPr/>
          <p:nvPr/>
        </p:nvSpPr>
        <p:spPr>
          <a:xfrm>
            <a:off x="1720948" y="3979008"/>
            <a:ext cx="2453640" cy="3721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県の取組み</a:t>
            </a:r>
          </a:p>
        </p:txBody>
      </p:sp>
      <p:cxnSp>
        <p:nvCxnSpPr>
          <p:cNvPr id="16" name="直線コネクタ 15"/>
          <p:cNvCxnSpPr>
            <a:stCxn id="11" idx="3"/>
            <a:endCxn id="12" idx="1"/>
          </p:cNvCxnSpPr>
          <p:nvPr/>
        </p:nvCxnSpPr>
        <p:spPr>
          <a:xfrm>
            <a:off x="2682240" y="3669662"/>
            <a:ext cx="518160" cy="0"/>
          </a:xfrm>
          <a:prstGeom prst="line">
            <a:avLst/>
          </a:prstGeom>
          <a:ln w="101600">
            <a:solidFill>
              <a:srgbClr val="0000F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 name="円弧 16"/>
          <p:cNvSpPr/>
          <p:nvPr/>
        </p:nvSpPr>
        <p:spPr>
          <a:xfrm rot="5400000" flipV="1">
            <a:off x="1410670" y="3160495"/>
            <a:ext cx="568975" cy="1502900"/>
          </a:xfrm>
          <a:prstGeom prst="arc">
            <a:avLst/>
          </a:prstGeom>
          <a:ln w="101600">
            <a:solidFill>
              <a:srgbClr val="0000F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円弧 17"/>
          <p:cNvSpPr/>
          <p:nvPr/>
        </p:nvSpPr>
        <p:spPr>
          <a:xfrm rot="5400000">
            <a:off x="3985558" y="3171721"/>
            <a:ext cx="538668" cy="1506416"/>
          </a:xfrm>
          <a:prstGeom prst="arc">
            <a:avLst>
              <a:gd name="adj1" fmla="val 16200000"/>
              <a:gd name="adj2" fmla="val 275805"/>
            </a:avLst>
          </a:prstGeom>
          <a:ln w="101600">
            <a:solidFill>
              <a:srgbClr val="0000F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9" name="メモ 18"/>
          <p:cNvSpPr/>
          <p:nvPr/>
        </p:nvSpPr>
        <p:spPr>
          <a:xfrm>
            <a:off x="383458" y="4503606"/>
            <a:ext cx="5116389" cy="1435891"/>
          </a:xfrm>
          <a:prstGeom prst="foldedCorner">
            <a:avLst/>
          </a:prstGeom>
          <a:solidFill>
            <a:srgbClr val="FF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1317673" y="5239983"/>
            <a:ext cx="3183988" cy="66466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00FF"/>
                </a:solidFill>
                <a:latin typeface="BIZ UDPゴシック" panose="020B0400000000000000" pitchFamily="50" charset="-128"/>
                <a:ea typeface="BIZ UDPゴシック" panose="020B0400000000000000" pitchFamily="50" charset="-128"/>
              </a:rPr>
              <a:t>ワンヘルス・センター</a:t>
            </a:r>
            <a:endParaRPr lang="en-US" altLang="ja-JP" sz="1400" b="1" dirty="0">
              <a:solidFill>
                <a:srgbClr val="0000FF"/>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人と動物と環境の健康を守る拠点を整備</a:t>
            </a:r>
            <a:endParaRPr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3365813" y="4562050"/>
            <a:ext cx="2009222" cy="677935"/>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00FF"/>
                </a:solidFill>
                <a:latin typeface="BIZ UDPゴシック" panose="020B0400000000000000" pitchFamily="50" charset="-128"/>
                <a:ea typeface="BIZ UDPゴシック" panose="020B0400000000000000" pitchFamily="50" charset="-128"/>
              </a:rPr>
              <a:t>県行動計画</a:t>
            </a:r>
            <a:endParaRPr lang="en-US" altLang="ja-JP" sz="1400" b="1" dirty="0">
              <a:solidFill>
                <a:srgbClr val="0000FF"/>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６つの基本方針を具体化</a:t>
            </a:r>
          </a:p>
        </p:txBody>
      </p:sp>
      <p:sp>
        <p:nvSpPr>
          <p:cNvPr id="27" name="下矢印 26"/>
          <p:cNvSpPr/>
          <p:nvPr/>
        </p:nvSpPr>
        <p:spPr>
          <a:xfrm>
            <a:off x="2682242" y="4351183"/>
            <a:ext cx="541609" cy="309343"/>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角丸四角形 27"/>
          <p:cNvSpPr/>
          <p:nvPr/>
        </p:nvSpPr>
        <p:spPr>
          <a:xfrm>
            <a:off x="602036" y="4562048"/>
            <a:ext cx="2009222" cy="677935"/>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00FF"/>
                </a:solidFill>
                <a:latin typeface="BIZ UDPゴシック" panose="020B0400000000000000" pitchFamily="50" charset="-128"/>
                <a:ea typeface="BIZ UDPゴシック" panose="020B0400000000000000" pitchFamily="50" charset="-128"/>
              </a:rPr>
              <a:t>県民の理解促進</a:t>
            </a:r>
            <a:endParaRPr lang="en-US" altLang="ja-JP" sz="1400" b="1" dirty="0">
              <a:solidFill>
                <a:srgbClr val="0000FF"/>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モデル地区の整備</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モデル教育の実施</a:t>
            </a:r>
          </a:p>
        </p:txBody>
      </p:sp>
      <p:sp>
        <p:nvSpPr>
          <p:cNvPr id="29" name="正方形/長方形 28"/>
          <p:cNvSpPr/>
          <p:nvPr/>
        </p:nvSpPr>
        <p:spPr>
          <a:xfrm>
            <a:off x="6006907" y="3454406"/>
            <a:ext cx="5866227" cy="2635949"/>
          </a:xfrm>
          <a:prstGeom prst="rect">
            <a:avLst/>
          </a:prstGeom>
          <a:solidFill>
            <a:srgbClr val="66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dirty="0">
                <a:solidFill>
                  <a:srgbClr val="0000FF"/>
                </a:solidFill>
                <a:latin typeface="BIZ UDPゴシック" panose="020B0400000000000000" pitchFamily="50" charset="-128"/>
                <a:ea typeface="BIZ UDPゴシック" panose="020B0400000000000000" pitchFamily="50" charset="-128"/>
              </a:rPr>
              <a:t>ワンヘルス実践の基本方針（６つの課題への取組）</a:t>
            </a:r>
          </a:p>
        </p:txBody>
      </p:sp>
      <p:sp>
        <p:nvSpPr>
          <p:cNvPr id="31" name="正方形/長方形 30"/>
          <p:cNvSpPr/>
          <p:nvPr/>
        </p:nvSpPr>
        <p:spPr>
          <a:xfrm>
            <a:off x="6081099" y="3798319"/>
            <a:ext cx="2725275" cy="73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人獣共通感染症対策</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医療、獣医療をはじめ各分野と連携し、発生予防、まん延防止を図る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8977116" y="3798319"/>
            <a:ext cx="2725275" cy="73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薬剤耐性菌対策</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薬剤の適正使用を推進する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6081099" y="4562050"/>
            <a:ext cx="2725275" cy="73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環境保護</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自然環境の保全と生物の棲み分けの維持を図る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8977116" y="4562050"/>
            <a:ext cx="2725275" cy="73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人と動物の共生社会づくり</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動物愛護の推進と野生動物の理解と共存を図る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p:cNvSpPr/>
          <p:nvPr/>
        </p:nvSpPr>
        <p:spPr>
          <a:xfrm>
            <a:off x="6081099" y="5326203"/>
            <a:ext cx="2725275" cy="73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BIZ UDPゴシック" panose="020B0400000000000000" pitchFamily="50" charset="-128"/>
                <a:ea typeface="BIZ UDPゴシック" panose="020B0400000000000000" pitchFamily="50" charset="-128"/>
              </a:rPr>
              <a:t>健康づくり</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自然や動物とのふれあいを通じた健康づくり</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8977116" y="5326203"/>
            <a:ext cx="2725275" cy="735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BIZ UDPゴシック" panose="020B0400000000000000" pitchFamily="50" charset="-128"/>
                <a:ea typeface="BIZ UDPゴシック" panose="020B0400000000000000" pitchFamily="50" charset="-128"/>
              </a:rPr>
              <a:t>環境と人と動物のより良い関係づくり</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健全な環境下における安全な農林水産物の生産・消費、食育を推進する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184295" y="5771993"/>
            <a:ext cx="12007009" cy="1107996"/>
          </a:xfrm>
          <a:prstGeom prst="rect">
            <a:avLst/>
          </a:prstGeom>
          <a:noFill/>
        </p:spPr>
        <p:txBody>
          <a:bodyPr wrap="square" rtlCol="0">
            <a:spAutoFit/>
          </a:bodyPr>
          <a:lstStyle/>
          <a:p>
            <a:endParaRPr lang="ja-JP" altLang="en-US"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〇 アジア新興・人獣共通感染症センター（旧アジア防疫センター）（仮称）の誘致</a:t>
            </a:r>
          </a:p>
          <a:p>
            <a:pPr marL="365125" indent="-365125"/>
            <a:r>
              <a:rPr lang="ja-JP" altLang="en-US"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アジア各国、九州各県、大学等が連携して、人獣共通感染症や薬剤耐性対策を行う「アジア新興・人獣共通感染症センター（旧アジア防疫センター）</a:t>
            </a:r>
            <a:endParaRPr lang="en-US" altLang="ja-JP" sz="1400" dirty="0">
              <a:latin typeface="BIZ UDPゴシック" panose="020B0400000000000000" pitchFamily="50" charset="-128"/>
              <a:ea typeface="BIZ UDPゴシック" panose="020B0400000000000000" pitchFamily="50" charset="-128"/>
            </a:endParaRPr>
          </a:p>
          <a:p>
            <a:pPr marL="365125" indent="-365125"/>
            <a:r>
              <a:rPr lang="ja-JP" altLang="en-US" sz="1400" dirty="0">
                <a:latin typeface="BIZ UDPゴシック" panose="020B0400000000000000" pitchFamily="50" charset="-128"/>
                <a:ea typeface="BIZ UDPゴシック" panose="020B0400000000000000" pitchFamily="50" charset="-128"/>
              </a:rPr>
              <a:t>　　　（仮称）の九州への早期設置を国に要望</a:t>
            </a:r>
          </a:p>
        </p:txBody>
      </p:sp>
      <p:sp>
        <p:nvSpPr>
          <p:cNvPr id="30" name="角丸四角形 29"/>
          <p:cNvSpPr/>
          <p:nvPr/>
        </p:nvSpPr>
        <p:spPr>
          <a:xfrm>
            <a:off x="228600" y="927856"/>
            <a:ext cx="11644534" cy="1178226"/>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世界で人獣共通感染症が多発し、人と動物の健康が脅かされ、生態系の劣化が進む中で、ワンヘルスの実践は喫</a:t>
            </a:r>
            <a:endParaRPr lang="en-US" altLang="ja-JP" dirty="0">
              <a:solidFill>
                <a:schemeClr val="tx1"/>
              </a:solidFill>
            </a:endParaRPr>
          </a:p>
          <a:p>
            <a:r>
              <a:rPr lang="ja-JP" altLang="en-US" dirty="0">
                <a:solidFill>
                  <a:schemeClr val="tx1"/>
                </a:solidFill>
              </a:rPr>
              <a:t>　緊の課題となっている。福岡県において、ワンヘルスの理念に基づく行動又は活動を推進し、人獣共通感染症対策を</a:t>
            </a:r>
            <a:endParaRPr lang="en-US" altLang="ja-JP" dirty="0">
              <a:solidFill>
                <a:schemeClr val="tx1"/>
              </a:solidFill>
            </a:endParaRPr>
          </a:p>
          <a:p>
            <a:r>
              <a:rPr lang="ja-JP" altLang="en-US" dirty="0">
                <a:solidFill>
                  <a:schemeClr val="tx1"/>
                </a:solidFill>
              </a:rPr>
              <a:t>　はじめとするワンヘルスの理念の実践に関する課題に取り組むため、ワンヘルスの実践にかかる基本理念、基本方</a:t>
            </a:r>
            <a:endParaRPr lang="en-US" altLang="ja-JP" dirty="0">
              <a:solidFill>
                <a:schemeClr val="tx1"/>
              </a:solidFill>
            </a:endParaRPr>
          </a:p>
          <a:p>
            <a:r>
              <a:rPr lang="ja-JP" altLang="en-US" dirty="0">
                <a:solidFill>
                  <a:schemeClr val="tx1"/>
                </a:solidFill>
              </a:rPr>
              <a:t>　針及びその基盤となる措置等に関し必要な事項を定めたもの。</a:t>
            </a:r>
          </a:p>
        </p:txBody>
      </p:sp>
      <p:sp>
        <p:nvSpPr>
          <p:cNvPr id="2" name="スライド番号プレースホルダー 1"/>
          <p:cNvSpPr>
            <a:spLocks noGrp="1"/>
          </p:cNvSpPr>
          <p:nvPr>
            <p:ph type="sldNum" sz="quarter" idx="12"/>
          </p:nvPr>
        </p:nvSpPr>
        <p:spPr>
          <a:xfrm>
            <a:off x="9318456" y="6514864"/>
            <a:ext cx="2743200" cy="365125"/>
          </a:xfrm>
        </p:spPr>
        <p:txBody>
          <a:bodyPr/>
          <a:lstStyle/>
          <a:p>
            <a:fld id="{3282AEA2-3BE1-4ED2-B760-F41F589D3EE3}" type="slidenum">
              <a:rPr kumimoji="1" lang="ja-JP" altLang="en-US" smtClean="0"/>
              <a:t>2</a:t>
            </a:fld>
            <a:endParaRPr kumimoji="1" lang="ja-JP" altLang="en-US" dirty="0"/>
          </a:p>
        </p:txBody>
      </p:sp>
    </p:spTree>
    <p:extLst>
      <p:ext uri="{BB962C8B-B14F-4D97-AF65-F5344CB8AC3E}">
        <p14:creationId xmlns:p14="http://schemas.microsoft.com/office/powerpoint/2010/main" val="414210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8054" y="75911"/>
            <a:ext cx="11610969" cy="615553"/>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ja-JP" altLang="en-US" sz="3400" dirty="0">
                <a:latin typeface="+mj-ea"/>
                <a:ea typeface="+mj-ea"/>
              </a:rPr>
              <a:t>県行動計画について</a:t>
            </a:r>
          </a:p>
        </p:txBody>
      </p:sp>
      <p:sp>
        <p:nvSpPr>
          <p:cNvPr id="6" name="テキスト ボックス 5"/>
          <p:cNvSpPr txBox="1"/>
          <p:nvPr/>
        </p:nvSpPr>
        <p:spPr>
          <a:xfrm>
            <a:off x="8040916" y="183630"/>
            <a:ext cx="3166251" cy="400110"/>
          </a:xfrm>
          <a:prstGeom prst="rect">
            <a:avLst/>
          </a:prstGeom>
          <a:noFill/>
        </p:spPr>
        <p:txBody>
          <a:bodyPr wrap="none" rtlCol="0">
            <a:spAutoFit/>
          </a:bodyPr>
          <a:lstStyle/>
          <a:p>
            <a:r>
              <a:rPr lang="ja-JP" altLang="en-US" sz="2000" dirty="0"/>
              <a:t>（令和３年度内に策定予定）</a:t>
            </a:r>
          </a:p>
        </p:txBody>
      </p:sp>
      <p:sp>
        <p:nvSpPr>
          <p:cNvPr id="7" name="角丸四角形 6"/>
          <p:cNvSpPr/>
          <p:nvPr/>
        </p:nvSpPr>
        <p:spPr>
          <a:xfrm>
            <a:off x="298054" y="771887"/>
            <a:ext cx="11610969" cy="768360"/>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県がワンヘルスを推進するためのさまざまな取組についての基本指針。</a:t>
            </a:r>
            <a:endParaRPr lang="en-US" altLang="ja-JP" dirty="0">
              <a:solidFill>
                <a:schemeClr val="tx1"/>
              </a:solidFill>
            </a:endParaRPr>
          </a:p>
          <a:p>
            <a:r>
              <a:rPr lang="ja-JP" altLang="en-US" dirty="0">
                <a:solidFill>
                  <a:schemeClr val="tx1"/>
                </a:solidFill>
              </a:rPr>
              <a:t>〇　本条例に定める６つの基本方針にワンヘルス実践の基盤整備を加えた７つの柱を具体化する施策を記載。</a:t>
            </a:r>
          </a:p>
        </p:txBody>
      </p:sp>
      <p:pic>
        <p:nvPicPr>
          <p:cNvPr id="9" name="図 8"/>
          <p:cNvPicPr>
            <a:picLocks noChangeAspect="1"/>
          </p:cNvPicPr>
          <p:nvPr/>
        </p:nvPicPr>
        <p:blipFill>
          <a:blip r:embed="rId3"/>
          <a:stretch>
            <a:fillRect/>
          </a:stretch>
        </p:blipFill>
        <p:spPr>
          <a:xfrm>
            <a:off x="298055" y="1620672"/>
            <a:ext cx="11610968" cy="5232146"/>
          </a:xfrm>
          <a:prstGeom prst="rect">
            <a:avLst/>
          </a:prstGeom>
        </p:spPr>
      </p:pic>
      <p:sp>
        <p:nvSpPr>
          <p:cNvPr id="4" name="スライド番号プレースホルダー 3"/>
          <p:cNvSpPr>
            <a:spLocks noGrp="1"/>
          </p:cNvSpPr>
          <p:nvPr>
            <p:ph type="sldNum" sz="quarter" idx="12"/>
          </p:nvPr>
        </p:nvSpPr>
        <p:spPr>
          <a:xfrm>
            <a:off x="9277440" y="6346026"/>
            <a:ext cx="2743200" cy="365125"/>
          </a:xfrm>
        </p:spPr>
        <p:txBody>
          <a:bodyPr/>
          <a:lstStyle/>
          <a:p>
            <a:fld id="{3282AEA2-3BE1-4ED2-B760-F41F589D3EE3}" type="slidenum">
              <a:rPr kumimoji="1" lang="ja-JP" altLang="en-US" smtClean="0"/>
              <a:t>3</a:t>
            </a:fld>
            <a:endParaRPr kumimoji="1" lang="ja-JP" altLang="en-US" dirty="0"/>
          </a:p>
        </p:txBody>
      </p:sp>
    </p:spTree>
    <p:extLst>
      <p:ext uri="{BB962C8B-B14F-4D97-AF65-F5344CB8AC3E}">
        <p14:creationId xmlns:p14="http://schemas.microsoft.com/office/powerpoint/2010/main" val="110307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987475" y="741488"/>
            <a:ext cx="8217055" cy="62931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ワンヘルスの基本理念にのっとった行動及び活動</a:t>
            </a:r>
          </a:p>
        </p:txBody>
      </p:sp>
      <p:sp>
        <p:nvSpPr>
          <p:cNvPr id="39" name="上矢印 38"/>
          <p:cNvSpPr/>
          <p:nvPr/>
        </p:nvSpPr>
        <p:spPr>
          <a:xfrm>
            <a:off x="5739519" y="1341861"/>
            <a:ext cx="712962" cy="409605"/>
          </a:xfrm>
          <a:prstGeom prst="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角丸四角形 58"/>
          <p:cNvSpPr/>
          <p:nvPr/>
        </p:nvSpPr>
        <p:spPr>
          <a:xfrm>
            <a:off x="1156646" y="3613099"/>
            <a:ext cx="10066484" cy="3168819"/>
          </a:xfrm>
          <a:prstGeom prst="roundRect">
            <a:avLst>
              <a:gd name="adj" fmla="val 5000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dirty="0"/>
          </a:p>
        </p:txBody>
      </p:sp>
      <p:sp>
        <p:nvSpPr>
          <p:cNvPr id="35" name="正方形/長方形 34"/>
          <p:cNvSpPr/>
          <p:nvPr/>
        </p:nvSpPr>
        <p:spPr>
          <a:xfrm>
            <a:off x="5800727" y="2480149"/>
            <a:ext cx="564215"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角丸四角形 32"/>
          <p:cNvSpPr/>
          <p:nvPr/>
        </p:nvSpPr>
        <p:spPr>
          <a:xfrm>
            <a:off x="2177526" y="1733218"/>
            <a:ext cx="8195185" cy="848135"/>
          </a:xfrm>
          <a:prstGeom prst="roundRect">
            <a:avLst>
              <a:gd name="adj" fmla="val 1882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p>
        </p:txBody>
      </p:sp>
      <p:cxnSp>
        <p:nvCxnSpPr>
          <p:cNvPr id="43" name="直線コネクタ 42"/>
          <p:cNvCxnSpPr/>
          <p:nvPr/>
        </p:nvCxnSpPr>
        <p:spPr>
          <a:xfrm>
            <a:off x="3350329" y="2429435"/>
            <a:ext cx="1538737" cy="600620"/>
          </a:xfrm>
          <a:prstGeom prst="line">
            <a:avLst/>
          </a:prstGeom>
          <a:ln w="63500">
            <a:solidFill>
              <a:srgbClr val="FF9966"/>
            </a:solidFill>
            <a:headEnd type="triangle"/>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873470" y="2969294"/>
            <a:ext cx="4322227" cy="1549696"/>
            <a:chOff x="-278139" y="2305213"/>
            <a:chExt cx="4322227" cy="1479155"/>
          </a:xfrm>
        </p:grpSpPr>
        <p:sp>
          <p:nvSpPr>
            <p:cNvPr id="4" name="角丸四角形 3"/>
            <p:cNvSpPr/>
            <p:nvPr/>
          </p:nvSpPr>
          <p:spPr>
            <a:xfrm>
              <a:off x="-278139" y="2305213"/>
              <a:ext cx="4322227" cy="1479155"/>
            </a:xfrm>
            <a:prstGeom prst="roundRect">
              <a:avLst/>
            </a:prstGeom>
            <a:solidFill>
              <a:srgbClr val="1E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正方形/長方形 9"/>
            <p:cNvSpPr/>
            <p:nvPr/>
          </p:nvSpPr>
          <p:spPr>
            <a:xfrm>
              <a:off x="1215418" y="2379850"/>
              <a:ext cx="1261884" cy="499403"/>
            </a:xfrm>
            <a:prstGeom prst="rect">
              <a:avLst/>
            </a:prstGeom>
          </p:spPr>
          <p:txBody>
            <a:bodyPr wrap="none">
              <a:spAutoFit/>
            </a:bodyPr>
            <a:lstStyle/>
            <a:p>
              <a:pPr algn="ctr"/>
              <a:r>
                <a:rPr lang="ja-JP" altLang="en-US" sz="2800" dirty="0">
                  <a:solidFill>
                    <a:schemeClr val="bg1"/>
                  </a:solidFill>
                </a:rPr>
                <a:t>福岡県</a:t>
              </a:r>
            </a:p>
          </p:txBody>
        </p:sp>
      </p:grpSp>
      <p:sp>
        <p:nvSpPr>
          <p:cNvPr id="6" name="テキスト ボックス 5"/>
          <p:cNvSpPr txBox="1"/>
          <p:nvPr/>
        </p:nvSpPr>
        <p:spPr>
          <a:xfrm>
            <a:off x="1799666" y="686752"/>
            <a:ext cx="9130553" cy="369332"/>
          </a:xfrm>
          <a:prstGeom prst="rect">
            <a:avLst/>
          </a:prstGeom>
          <a:noFill/>
        </p:spPr>
        <p:txBody>
          <a:bodyPr wrap="square" rtlCol="0">
            <a:spAutoFit/>
          </a:bodyPr>
          <a:lstStyle/>
          <a:p>
            <a:endParaRPr lang="ja-JP" altLang="en-US" dirty="0"/>
          </a:p>
        </p:txBody>
      </p:sp>
      <p:sp>
        <p:nvSpPr>
          <p:cNvPr id="7" name="テキスト ボックス 6"/>
          <p:cNvSpPr txBox="1"/>
          <p:nvPr/>
        </p:nvSpPr>
        <p:spPr>
          <a:xfrm>
            <a:off x="252715" y="41509"/>
            <a:ext cx="11652583" cy="615553"/>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ja-JP" altLang="en-US" sz="3400" dirty="0"/>
              <a:t>推進体制</a:t>
            </a:r>
            <a:endParaRPr lang="en-US" altLang="ja-JP" sz="3400" dirty="0"/>
          </a:p>
        </p:txBody>
      </p:sp>
      <p:sp>
        <p:nvSpPr>
          <p:cNvPr id="2" name="角丸四角形 1"/>
          <p:cNvSpPr/>
          <p:nvPr/>
        </p:nvSpPr>
        <p:spPr>
          <a:xfrm>
            <a:off x="2591893" y="1918673"/>
            <a:ext cx="1404894" cy="455367"/>
          </a:xfrm>
          <a:prstGeom prst="roundRect">
            <a:avLst>
              <a:gd name="adj" fmla="val 4702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児童生徒</a:t>
            </a:r>
          </a:p>
        </p:txBody>
      </p:sp>
      <p:sp>
        <p:nvSpPr>
          <p:cNvPr id="34" name="角丸四角形 33"/>
          <p:cNvSpPr/>
          <p:nvPr/>
        </p:nvSpPr>
        <p:spPr>
          <a:xfrm>
            <a:off x="8167816" y="1944050"/>
            <a:ext cx="1246685" cy="372927"/>
          </a:xfrm>
          <a:prstGeom prst="roundRect">
            <a:avLst>
              <a:gd name="adj" fmla="val 4702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事業者</a:t>
            </a:r>
          </a:p>
        </p:txBody>
      </p:sp>
      <p:sp>
        <p:nvSpPr>
          <p:cNvPr id="36" name="角丸四角形 35"/>
          <p:cNvSpPr/>
          <p:nvPr/>
        </p:nvSpPr>
        <p:spPr>
          <a:xfrm>
            <a:off x="6376066" y="3638610"/>
            <a:ext cx="1707589" cy="608073"/>
          </a:xfrm>
          <a:prstGeom prst="roundRect">
            <a:avLst>
              <a:gd name="adj" fmla="val 11936"/>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ワンヘルス</a:t>
            </a:r>
            <a:endParaRPr lang="en-US" altLang="ja-JP" sz="2000" b="1" dirty="0"/>
          </a:p>
          <a:p>
            <a:pPr algn="ctr"/>
            <a:r>
              <a:rPr lang="ja-JP" altLang="en-US" sz="2000" b="1" dirty="0"/>
              <a:t>センター</a:t>
            </a:r>
          </a:p>
        </p:txBody>
      </p:sp>
      <p:sp>
        <p:nvSpPr>
          <p:cNvPr id="37" name="角丸四角形 36"/>
          <p:cNvSpPr/>
          <p:nvPr/>
        </p:nvSpPr>
        <p:spPr>
          <a:xfrm>
            <a:off x="3962420" y="3633203"/>
            <a:ext cx="1707589" cy="608073"/>
          </a:xfrm>
          <a:prstGeom prst="roundRect">
            <a:avLst>
              <a:gd name="adj" fmla="val 11936"/>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全庁</a:t>
            </a:r>
            <a:endParaRPr lang="en-US" altLang="ja-JP" sz="2000" b="1" dirty="0"/>
          </a:p>
          <a:p>
            <a:pPr algn="ctr"/>
            <a:r>
              <a:rPr lang="ja-JP" altLang="en-US" sz="1050" b="1" dirty="0"/>
              <a:t>（ワンヘルス総合推進室）</a:t>
            </a:r>
            <a:endParaRPr lang="ja-JP" altLang="en-US" sz="2000" b="1" dirty="0"/>
          </a:p>
        </p:txBody>
      </p:sp>
      <p:sp>
        <p:nvSpPr>
          <p:cNvPr id="48" name="テキスト ボックス 47"/>
          <p:cNvSpPr txBox="1"/>
          <p:nvPr/>
        </p:nvSpPr>
        <p:spPr>
          <a:xfrm>
            <a:off x="2317788" y="2487260"/>
            <a:ext cx="1858097" cy="461665"/>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ワンヘルス教育の実施</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（第</a:t>
            </a:r>
            <a:r>
              <a:rPr lang="en-US" altLang="ja-JP" sz="1200" dirty="0">
                <a:latin typeface="HG丸ｺﾞｼｯｸM-PRO" panose="020F0600000000000000" pitchFamily="50" charset="-128"/>
                <a:ea typeface="HG丸ｺﾞｼｯｸM-PRO" panose="020F0600000000000000" pitchFamily="50" charset="-128"/>
              </a:rPr>
              <a:t>10</a:t>
            </a:r>
            <a:r>
              <a:rPr lang="ja-JP" altLang="en-US" sz="1200" dirty="0">
                <a:latin typeface="HG丸ｺﾞｼｯｸM-PRO" panose="020F0600000000000000" pitchFamily="50" charset="-128"/>
                <a:ea typeface="HG丸ｺﾞｼｯｸM-PRO" panose="020F0600000000000000" pitchFamily="50" charset="-128"/>
              </a:rPr>
              <a:t>条第２項）</a:t>
            </a:r>
          </a:p>
        </p:txBody>
      </p:sp>
      <p:sp>
        <p:nvSpPr>
          <p:cNvPr id="50" name="テキスト ボックス 49"/>
          <p:cNvSpPr txBox="1"/>
          <p:nvPr/>
        </p:nvSpPr>
        <p:spPr>
          <a:xfrm>
            <a:off x="8083655" y="3546525"/>
            <a:ext cx="2191047" cy="461665"/>
          </a:xfrm>
          <a:prstGeom prst="rect">
            <a:avLst/>
          </a:prstGeom>
          <a:solidFill>
            <a:schemeClr val="bg1"/>
          </a:solidFill>
          <a:ln>
            <a:solidFill>
              <a:schemeClr val="tx1"/>
            </a:solidFill>
          </a:ln>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ワンヘルス中核拠点の形成（第</a:t>
            </a:r>
            <a:r>
              <a:rPr lang="en-US" altLang="ja-JP" sz="1200" dirty="0">
                <a:latin typeface="HG丸ｺﾞｼｯｸM-PRO" panose="020F0600000000000000" pitchFamily="50" charset="-128"/>
                <a:ea typeface="HG丸ｺﾞｼｯｸM-PRO" panose="020F0600000000000000" pitchFamily="50" charset="-128"/>
              </a:rPr>
              <a:t>14</a:t>
            </a:r>
            <a:r>
              <a:rPr lang="ja-JP" altLang="en-US" sz="1200" dirty="0">
                <a:latin typeface="HG丸ｺﾞｼｯｸM-PRO" panose="020F0600000000000000" pitchFamily="50" charset="-128"/>
                <a:ea typeface="HG丸ｺﾞｼｯｸM-PRO" panose="020F0600000000000000" pitchFamily="50" charset="-128"/>
              </a:rPr>
              <a:t>条）</a:t>
            </a:r>
          </a:p>
        </p:txBody>
      </p:sp>
      <p:sp>
        <p:nvSpPr>
          <p:cNvPr id="51" name="テキスト ボックス 50"/>
          <p:cNvSpPr txBox="1"/>
          <p:nvPr/>
        </p:nvSpPr>
        <p:spPr>
          <a:xfrm>
            <a:off x="2177524" y="3310038"/>
            <a:ext cx="1734758" cy="646331"/>
          </a:xfrm>
          <a:prstGeom prst="rect">
            <a:avLst/>
          </a:prstGeom>
          <a:solidFill>
            <a:schemeClr val="bg1"/>
          </a:solidFill>
          <a:ln>
            <a:solidFill>
              <a:schemeClr val="tx1"/>
            </a:solidFill>
          </a:ln>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ワンヘルスに関する各部局の事務を横断的に統括（第</a:t>
            </a:r>
            <a:r>
              <a:rPr lang="en-US" altLang="ja-JP" sz="1200" dirty="0">
                <a:latin typeface="HG丸ｺﾞｼｯｸM-PRO" panose="020F0600000000000000" pitchFamily="50" charset="-128"/>
                <a:ea typeface="HG丸ｺﾞｼｯｸM-PRO" panose="020F0600000000000000" pitchFamily="50" charset="-128"/>
              </a:rPr>
              <a:t>13</a:t>
            </a:r>
            <a:r>
              <a:rPr lang="ja-JP" altLang="en-US" sz="1200" dirty="0">
                <a:latin typeface="HG丸ｺﾞｼｯｸM-PRO" panose="020F0600000000000000" pitchFamily="50" charset="-128"/>
                <a:ea typeface="HG丸ｺﾞｼｯｸM-PRO" panose="020F0600000000000000" pitchFamily="50" charset="-128"/>
              </a:rPr>
              <a:t>条）</a:t>
            </a:r>
          </a:p>
        </p:txBody>
      </p:sp>
      <p:sp>
        <p:nvSpPr>
          <p:cNvPr id="52" name="角丸四角形 51"/>
          <p:cNvSpPr/>
          <p:nvPr/>
        </p:nvSpPr>
        <p:spPr>
          <a:xfrm>
            <a:off x="8872482" y="4195182"/>
            <a:ext cx="1189123"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市町村</a:t>
            </a:r>
          </a:p>
        </p:txBody>
      </p:sp>
      <p:sp>
        <p:nvSpPr>
          <p:cNvPr id="53" name="角丸四角形 52"/>
          <p:cNvSpPr/>
          <p:nvPr/>
        </p:nvSpPr>
        <p:spPr>
          <a:xfrm>
            <a:off x="5441271" y="6156680"/>
            <a:ext cx="1283125"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国の機関</a:t>
            </a:r>
          </a:p>
        </p:txBody>
      </p:sp>
      <p:sp>
        <p:nvSpPr>
          <p:cNvPr id="54" name="角丸四角形 53"/>
          <p:cNvSpPr/>
          <p:nvPr/>
        </p:nvSpPr>
        <p:spPr>
          <a:xfrm>
            <a:off x="2146142" y="4277832"/>
            <a:ext cx="1189123"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医師</a:t>
            </a:r>
          </a:p>
        </p:txBody>
      </p:sp>
      <p:sp>
        <p:nvSpPr>
          <p:cNvPr id="55" name="角丸四角形 54"/>
          <p:cNvSpPr/>
          <p:nvPr/>
        </p:nvSpPr>
        <p:spPr>
          <a:xfrm>
            <a:off x="2146142" y="5176973"/>
            <a:ext cx="1189123"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獣医師</a:t>
            </a:r>
          </a:p>
        </p:txBody>
      </p:sp>
      <p:sp>
        <p:nvSpPr>
          <p:cNvPr id="56" name="角丸四角形 55"/>
          <p:cNvSpPr/>
          <p:nvPr/>
        </p:nvSpPr>
        <p:spPr>
          <a:xfrm>
            <a:off x="2146141" y="6112449"/>
            <a:ext cx="1189123"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医療関係</a:t>
            </a:r>
            <a:endParaRPr lang="en-US" altLang="ja-JP" sz="1400" b="1" dirty="0"/>
          </a:p>
          <a:p>
            <a:pPr algn="ctr"/>
            <a:r>
              <a:rPr lang="ja-JP" altLang="en-US" sz="1400" b="1" dirty="0"/>
              <a:t>団体</a:t>
            </a:r>
          </a:p>
        </p:txBody>
      </p:sp>
      <p:sp>
        <p:nvSpPr>
          <p:cNvPr id="57" name="角丸四角形 56"/>
          <p:cNvSpPr/>
          <p:nvPr/>
        </p:nvSpPr>
        <p:spPr>
          <a:xfrm>
            <a:off x="8872482" y="5133591"/>
            <a:ext cx="1189123"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研究者</a:t>
            </a:r>
            <a:endParaRPr lang="en-US" altLang="ja-JP" sz="1400" b="1" dirty="0"/>
          </a:p>
          <a:p>
            <a:pPr algn="ctr"/>
            <a:r>
              <a:rPr lang="ja-JP" altLang="en-US" sz="1400" b="1" dirty="0"/>
              <a:t>研究機関</a:t>
            </a:r>
          </a:p>
        </p:txBody>
      </p:sp>
      <p:sp>
        <p:nvSpPr>
          <p:cNvPr id="58" name="角丸四角形 57"/>
          <p:cNvSpPr/>
          <p:nvPr/>
        </p:nvSpPr>
        <p:spPr>
          <a:xfrm>
            <a:off x="8872482" y="6042368"/>
            <a:ext cx="1189123" cy="497550"/>
          </a:xfrm>
          <a:prstGeom prst="roundRect">
            <a:avLst>
              <a:gd name="adj" fmla="val 1193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ワンヘルス</a:t>
            </a:r>
            <a:endParaRPr lang="en-US" altLang="ja-JP" sz="1400" b="1" dirty="0"/>
          </a:p>
          <a:p>
            <a:pPr algn="ctr"/>
            <a:r>
              <a:rPr lang="ja-JP" altLang="en-US" sz="1400" b="1" dirty="0"/>
              <a:t>関係団体</a:t>
            </a:r>
          </a:p>
        </p:txBody>
      </p:sp>
      <p:sp>
        <p:nvSpPr>
          <p:cNvPr id="61" name="テキスト ボックス 60"/>
          <p:cNvSpPr txBox="1"/>
          <p:nvPr/>
        </p:nvSpPr>
        <p:spPr>
          <a:xfrm>
            <a:off x="10166646" y="4038413"/>
            <a:ext cx="1734758" cy="646331"/>
          </a:xfrm>
          <a:prstGeom prst="rect">
            <a:avLst/>
          </a:prstGeom>
          <a:solidFill>
            <a:schemeClr val="bg1"/>
          </a:solidFill>
          <a:ln>
            <a:solidFill>
              <a:schemeClr val="tx1"/>
            </a:solidFill>
          </a:ln>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県におけるワンヘルス推進の取組に積極的に参画（第</a:t>
            </a:r>
            <a:r>
              <a:rPr lang="en-US" altLang="ja-JP" sz="1200" dirty="0">
                <a:latin typeface="HG丸ｺﾞｼｯｸM-PRO" panose="020F0600000000000000" pitchFamily="50" charset="-128"/>
                <a:ea typeface="HG丸ｺﾞｼｯｸM-PRO" panose="020F0600000000000000" pitchFamily="50" charset="-128"/>
              </a:rPr>
              <a:t>5</a:t>
            </a:r>
            <a:r>
              <a:rPr lang="ja-JP" altLang="en-US" sz="1200" dirty="0">
                <a:latin typeface="HG丸ｺﾞｼｯｸM-PRO" panose="020F0600000000000000" pitchFamily="50" charset="-128"/>
                <a:ea typeface="HG丸ｺﾞｼｯｸM-PRO" panose="020F0600000000000000" pitchFamily="50" charset="-128"/>
              </a:rPr>
              <a:t>条）</a:t>
            </a:r>
          </a:p>
        </p:txBody>
      </p:sp>
      <p:sp>
        <p:nvSpPr>
          <p:cNvPr id="62" name="テキスト ボックス 61"/>
          <p:cNvSpPr txBox="1"/>
          <p:nvPr/>
        </p:nvSpPr>
        <p:spPr>
          <a:xfrm>
            <a:off x="252715" y="4231614"/>
            <a:ext cx="1734758" cy="2308324"/>
          </a:xfrm>
          <a:prstGeom prst="rect">
            <a:avLst/>
          </a:prstGeom>
          <a:solidFill>
            <a:schemeClr val="bg1"/>
          </a:solidFill>
          <a:ln>
            <a:solidFill>
              <a:schemeClr val="tx1"/>
            </a:solidFill>
          </a:ln>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医療関係団体の活動等を通じて、</a:t>
            </a:r>
            <a:endParaRPr lang="en-US" altLang="ja-JP" sz="1200" dirty="0">
              <a:latin typeface="HG丸ｺﾞｼｯｸM-PRO" panose="020F0600000000000000" pitchFamily="50" charset="-128"/>
              <a:ea typeface="HG丸ｺﾞｼｯｸM-PRO" panose="020F0600000000000000" pitchFamily="50" charset="-128"/>
            </a:endParaRPr>
          </a:p>
          <a:p>
            <a:pPr marL="177800" indent="-177800"/>
            <a:r>
              <a:rPr lang="ja-JP" altLang="en-US" sz="1200" dirty="0">
                <a:latin typeface="HG丸ｺﾞｼｯｸM-PRO" panose="020F0600000000000000" pitchFamily="50" charset="-128"/>
                <a:ea typeface="HG丸ｺﾞｼｯｸM-PRO" panose="020F0600000000000000" pitchFamily="50" charset="-128"/>
              </a:rPr>
              <a:t> ・ワンヘルスの推進に関する情報交換を促進し、研究体制、医学教育及び獣医学教育の充実強化に連携して取組む</a:t>
            </a:r>
            <a:endParaRPr lang="en-US" altLang="ja-JP" sz="1200" dirty="0">
              <a:latin typeface="HG丸ｺﾞｼｯｸM-PRO" panose="020F0600000000000000" pitchFamily="50" charset="-128"/>
              <a:ea typeface="HG丸ｺﾞｼｯｸM-PRO" panose="020F0600000000000000" pitchFamily="50" charset="-128"/>
            </a:endParaRPr>
          </a:p>
          <a:p>
            <a:pPr marL="177800" indent="-177800"/>
            <a:r>
              <a:rPr lang="ja-JP" altLang="en-US" sz="1200" dirty="0">
                <a:latin typeface="HG丸ｺﾞｼｯｸM-PRO" panose="020F0600000000000000" pitchFamily="50" charset="-128"/>
                <a:ea typeface="HG丸ｺﾞｼｯｸM-PRO" panose="020F0600000000000000" pitchFamily="50" charset="-128"/>
              </a:rPr>
              <a:t> ・ワンヘルスの推進おける諸課題に協力して取組む</a:t>
            </a:r>
            <a:endParaRPr lang="en-US" altLang="ja-JP" sz="1200" dirty="0">
              <a:latin typeface="HG丸ｺﾞｼｯｸM-PRO" panose="020F0600000000000000" pitchFamily="50" charset="-128"/>
              <a:ea typeface="HG丸ｺﾞｼｯｸM-PRO" panose="020F0600000000000000" pitchFamily="50" charset="-128"/>
            </a:endParaRPr>
          </a:p>
          <a:p>
            <a:pPr marL="177800" indent="-177800"/>
            <a:r>
              <a:rPr lang="ja-JP" altLang="en-US" sz="1200" dirty="0">
                <a:latin typeface="HG丸ｺﾞｼｯｸM-PRO" panose="020F0600000000000000" pitchFamily="50" charset="-128"/>
                <a:ea typeface="HG丸ｺﾞｼｯｸM-PRO" panose="020F0600000000000000" pitchFamily="50" charset="-128"/>
              </a:rPr>
              <a:t>（第６条）</a:t>
            </a:r>
          </a:p>
        </p:txBody>
      </p:sp>
      <p:sp>
        <p:nvSpPr>
          <p:cNvPr id="63" name="テキスト ボックス 62"/>
          <p:cNvSpPr txBox="1"/>
          <p:nvPr/>
        </p:nvSpPr>
        <p:spPr>
          <a:xfrm>
            <a:off x="10160481" y="4742150"/>
            <a:ext cx="1734758" cy="1015663"/>
          </a:xfrm>
          <a:prstGeom prst="rect">
            <a:avLst/>
          </a:prstGeom>
          <a:solidFill>
            <a:schemeClr val="bg1"/>
          </a:solidFill>
          <a:ln>
            <a:solidFill>
              <a:schemeClr val="tx1"/>
            </a:solidFill>
          </a:ln>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基本理念にのっとり、またはこれに配慮して研究活動を推進、県との連携、情報共有に協力（第</a:t>
            </a:r>
            <a:r>
              <a:rPr lang="en-US" altLang="ja-JP" sz="1200" dirty="0">
                <a:latin typeface="HG丸ｺﾞｼｯｸM-PRO" panose="020F0600000000000000" pitchFamily="50" charset="-128"/>
                <a:ea typeface="HG丸ｺﾞｼｯｸM-PRO" panose="020F0600000000000000" pitchFamily="50" charset="-128"/>
              </a:rPr>
              <a:t>7</a:t>
            </a:r>
            <a:r>
              <a:rPr lang="ja-JP" altLang="en-US" sz="1200" dirty="0">
                <a:latin typeface="HG丸ｺﾞｼｯｸM-PRO" panose="020F0600000000000000" pitchFamily="50" charset="-128"/>
                <a:ea typeface="HG丸ｺﾞｼｯｸM-PRO" panose="020F0600000000000000" pitchFamily="50" charset="-128"/>
              </a:rPr>
              <a:t>条）</a:t>
            </a:r>
          </a:p>
        </p:txBody>
      </p:sp>
      <p:sp>
        <p:nvSpPr>
          <p:cNvPr id="64" name="テキスト ボックス 63"/>
          <p:cNvSpPr txBox="1"/>
          <p:nvPr/>
        </p:nvSpPr>
        <p:spPr>
          <a:xfrm>
            <a:off x="10163016" y="5813496"/>
            <a:ext cx="1734758" cy="830997"/>
          </a:xfrm>
          <a:prstGeom prst="rect">
            <a:avLst/>
          </a:prstGeom>
          <a:solidFill>
            <a:schemeClr val="bg1"/>
          </a:solidFill>
          <a:ln>
            <a:solidFill>
              <a:schemeClr val="tx1"/>
            </a:solidFill>
          </a:ln>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県及び市町村の取組に協力、先導的なワンヘルス推進活動に取組む（第</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a:latin typeface="HG丸ｺﾞｼｯｸM-PRO" panose="020F0600000000000000" pitchFamily="50" charset="-128"/>
                <a:ea typeface="HG丸ｺﾞｼｯｸM-PRO" panose="020F0600000000000000" pitchFamily="50" charset="-128"/>
              </a:rPr>
              <a:t>条）</a:t>
            </a:r>
          </a:p>
        </p:txBody>
      </p:sp>
      <p:sp>
        <p:nvSpPr>
          <p:cNvPr id="65" name="テキスト ボックス 64"/>
          <p:cNvSpPr txBox="1"/>
          <p:nvPr/>
        </p:nvSpPr>
        <p:spPr>
          <a:xfrm>
            <a:off x="4376173" y="5345636"/>
            <a:ext cx="3329101" cy="626701"/>
          </a:xfrm>
          <a:prstGeom prst="rect">
            <a:avLst/>
          </a:prstGeom>
          <a:solidFill>
            <a:schemeClr val="bg1"/>
          </a:solidFill>
          <a:ln>
            <a:solidFill>
              <a:schemeClr val="tx1"/>
            </a:solidFill>
          </a:ln>
        </p:spPr>
        <p:txBody>
          <a:bodyPr wrap="square" lIns="36000" tIns="36000" rIns="36000" bIns="36000" rtlCol="0">
            <a:spAutoFit/>
          </a:bodyPr>
          <a:lstStyle/>
          <a:p>
            <a:r>
              <a:rPr lang="ja-JP" altLang="en-US" sz="1200" dirty="0">
                <a:latin typeface="HG丸ｺﾞｼｯｸM-PRO" panose="020F0600000000000000" pitchFamily="50" charset="-128"/>
                <a:ea typeface="HG丸ｺﾞｼｯｸM-PRO" panose="020F0600000000000000" pitchFamily="50" charset="-128"/>
              </a:rPr>
              <a:t>ワンヘルス推進に係る協議・検討（第</a:t>
            </a:r>
            <a:r>
              <a:rPr lang="en-US" altLang="ja-JP" sz="1200" dirty="0">
                <a:latin typeface="HG丸ｺﾞｼｯｸM-PRO" panose="020F0600000000000000" pitchFamily="50" charset="-128"/>
                <a:ea typeface="HG丸ｺﾞｼｯｸM-PRO" panose="020F0600000000000000" pitchFamily="50" charset="-128"/>
              </a:rPr>
              <a:t>15</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・行動計画策定に対する意見</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・取組の進捗状況に対する意見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6828326" y="6383070"/>
            <a:ext cx="1538608" cy="442035"/>
          </a:xfrm>
          <a:prstGeom prst="rect">
            <a:avLst/>
          </a:prstGeom>
          <a:solidFill>
            <a:schemeClr val="bg1"/>
          </a:solidFill>
          <a:ln>
            <a:solidFill>
              <a:schemeClr val="tx1"/>
            </a:solidFill>
          </a:ln>
        </p:spPr>
        <p:txBody>
          <a:bodyPr wrap="square" lIns="36000" tIns="36000" rIns="36000" bIns="36000" rtlCol="0">
            <a:spAutoFit/>
          </a:bodyPr>
          <a:lstStyle/>
          <a:p>
            <a:r>
              <a:rPr lang="ja-JP" altLang="en-US" sz="1200" dirty="0">
                <a:latin typeface="HG丸ｺﾞｼｯｸM-PRO" panose="020F0600000000000000" pitchFamily="50" charset="-128"/>
                <a:ea typeface="HG丸ｺﾞｼｯｸM-PRO" panose="020F0600000000000000" pitchFamily="50" charset="-128"/>
              </a:rPr>
              <a:t>各機関との情報共有</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連携・協働</a:t>
            </a:r>
          </a:p>
        </p:txBody>
      </p:sp>
      <p:sp>
        <p:nvSpPr>
          <p:cNvPr id="5" name="正方形/長方形 4"/>
          <p:cNvSpPr/>
          <p:nvPr/>
        </p:nvSpPr>
        <p:spPr>
          <a:xfrm>
            <a:off x="3821908" y="4752226"/>
            <a:ext cx="4727576" cy="523220"/>
          </a:xfrm>
          <a:prstGeom prst="rect">
            <a:avLst/>
          </a:prstGeom>
        </p:spPr>
        <p:txBody>
          <a:bodyPr wrap="none">
            <a:spAutoFit/>
          </a:bodyPr>
          <a:lstStyle/>
          <a:p>
            <a:pPr algn="ctr"/>
            <a:r>
              <a:rPr lang="ja-JP" altLang="en-US" sz="2800" b="1" dirty="0"/>
              <a:t>福岡県ワンヘルス推進協議会</a:t>
            </a:r>
          </a:p>
        </p:txBody>
      </p:sp>
      <p:sp>
        <p:nvSpPr>
          <p:cNvPr id="45" name="上矢印 44"/>
          <p:cNvSpPr/>
          <p:nvPr/>
        </p:nvSpPr>
        <p:spPr>
          <a:xfrm>
            <a:off x="5764737" y="2552211"/>
            <a:ext cx="692702" cy="409605"/>
          </a:xfrm>
          <a:prstGeom prst="up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6" name="直線コネクタ 65"/>
          <p:cNvCxnSpPr/>
          <p:nvPr/>
        </p:nvCxnSpPr>
        <p:spPr>
          <a:xfrm flipH="1">
            <a:off x="7258690" y="2355277"/>
            <a:ext cx="1341157" cy="704011"/>
          </a:xfrm>
          <a:prstGeom prst="line">
            <a:avLst/>
          </a:prstGeom>
          <a:ln w="63500">
            <a:solidFill>
              <a:srgbClr val="FF9966"/>
            </a:solidFill>
            <a:head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978670" y="2881992"/>
            <a:ext cx="4781636" cy="626701"/>
          </a:xfrm>
          <a:prstGeom prst="rect">
            <a:avLst/>
          </a:prstGeom>
          <a:solidFill>
            <a:schemeClr val="bg1"/>
          </a:solidFill>
          <a:ln>
            <a:solidFill>
              <a:schemeClr val="tx1"/>
            </a:solidFill>
          </a:ln>
        </p:spPr>
        <p:txBody>
          <a:bodyPr wrap="square" lIns="36000" tIns="36000" rIns="36000" bIns="36000" rtlCol="0">
            <a:spAutoFit/>
          </a:bodyPr>
          <a:lstStyle/>
          <a:p>
            <a:pPr marL="84138" indent="-84138"/>
            <a:r>
              <a:rPr lang="ja-JP" altLang="en-US" sz="1200" dirty="0">
                <a:latin typeface="HG丸ｺﾞｼｯｸM-PRO" panose="020F0600000000000000" pitchFamily="50" charset="-128"/>
                <a:ea typeface="HG丸ｺﾞｼｯｸM-PRO" panose="020F0600000000000000" pitchFamily="50" charset="-128"/>
              </a:rPr>
              <a:t>・ワンヘルスに関する施策の企画、実施、啓発、教育等（第</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a:p>
            <a:pPr marL="84138" indent="-84138"/>
            <a:r>
              <a:rPr lang="ja-JP" altLang="en-US" sz="1200" dirty="0">
                <a:latin typeface="HG丸ｺﾞｼｯｸM-PRO" panose="020F0600000000000000" pitchFamily="50" charset="-128"/>
                <a:ea typeface="HG丸ｺﾞｼｯｸM-PRO" panose="020F0600000000000000" pitchFamily="50" charset="-128"/>
              </a:rPr>
              <a:t>・県行動計画の策定（第</a:t>
            </a:r>
            <a:r>
              <a:rPr lang="en-US" altLang="ja-JP" sz="1200" dirty="0">
                <a:latin typeface="HG丸ｺﾞｼｯｸM-PRO" panose="020F0600000000000000" pitchFamily="50" charset="-128"/>
                <a:ea typeface="HG丸ｺﾞｼｯｸM-PRO" panose="020F0600000000000000" pitchFamily="50" charset="-128"/>
              </a:rPr>
              <a:t>11</a:t>
            </a:r>
            <a:r>
              <a:rPr lang="ja-JP" altLang="en-US" sz="1200" dirty="0">
                <a:latin typeface="HG丸ｺﾞｼｯｸM-PRO" panose="020F0600000000000000" pitchFamily="50" charset="-128"/>
                <a:ea typeface="HG丸ｺﾞｼｯｸM-PRO" panose="020F0600000000000000" pitchFamily="50" charset="-128"/>
              </a:rPr>
              <a:t>条）　</a:t>
            </a:r>
            <a:endParaRPr lang="en-US" altLang="ja-JP" sz="1200" dirty="0">
              <a:latin typeface="HG丸ｺﾞｼｯｸM-PRO" panose="020F0600000000000000" pitchFamily="50" charset="-128"/>
              <a:ea typeface="HG丸ｺﾞｼｯｸM-PRO" panose="020F0600000000000000" pitchFamily="50" charset="-128"/>
            </a:endParaRPr>
          </a:p>
          <a:p>
            <a:pPr marL="84138" indent="-84138"/>
            <a:r>
              <a:rPr lang="ja-JP" altLang="en-US" sz="1200" dirty="0">
                <a:latin typeface="HG丸ｺﾞｼｯｸM-PRO" panose="020F0600000000000000" pitchFamily="50" charset="-128"/>
                <a:ea typeface="HG丸ｺﾞｼｯｸM-PRO" panose="020F0600000000000000" pitchFamily="50" charset="-128"/>
              </a:rPr>
              <a:t>・毎年度、実施状況を公表（第１２条）</a:t>
            </a:r>
          </a:p>
        </p:txBody>
      </p:sp>
      <p:sp>
        <p:nvSpPr>
          <p:cNvPr id="19" name="正方形/長方形 18"/>
          <p:cNvSpPr/>
          <p:nvPr/>
        </p:nvSpPr>
        <p:spPr>
          <a:xfrm>
            <a:off x="5461989" y="1692935"/>
            <a:ext cx="1308663" cy="461665"/>
          </a:xfrm>
          <a:prstGeom prst="rect">
            <a:avLst/>
          </a:prstGeom>
        </p:spPr>
        <p:txBody>
          <a:bodyPr wrap="square">
            <a:spAutoFit/>
          </a:bodyPr>
          <a:lstStyle/>
          <a:p>
            <a:pPr algn="ctr"/>
            <a:r>
              <a:rPr lang="ja-JP" altLang="en-US" sz="2400" b="1" dirty="0"/>
              <a:t>県民</a:t>
            </a:r>
            <a:endParaRPr lang="en-US" altLang="ja-JP" sz="2400" b="1" dirty="0"/>
          </a:p>
        </p:txBody>
      </p:sp>
      <p:sp>
        <p:nvSpPr>
          <p:cNvPr id="47" name="テキスト ボックス 46"/>
          <p:cNvSpPr txBox="1"/>
          <p:nvPr/>
        </p:nvSpPr>
        <p:spPr>
          <a:xfrm>
            <a:off x="8261034" y="2336200"/>
            <a:ext cx="3571388" cy="461665"/>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ワンヘルス推進事業者の登録（第</a:t>
            </a:r>
            <a:r>
              <a:rPr lang="en-US" altLang="ja-JP" sz="1200" dirty="0">
                <a:latin typeface="HG丸ｺﾞｼｯｸM-PRO" panose="020F0600000000000000" pitchFamily="50" charset="-128"/>
                <a:ea typeface="HG丸ｺﾞｼｯｸM-PRO" panose="020F0600000000000000" pitchFamily="50" charset="-128"/>
              </a:rPr>
              <a:t>16</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ワンヘルス実践団体等の支援（第</a:t>
            </a:r>
            <a:r>
              <a:rPr lang="en-US" altLang="ja-JP" sz="1200" dirty="0">
                <a:latin typeface="HG丸ｺﾞｼｯｸM-PRO" panose="020F0600000000000000" pitchFamily="50" charset="-128"/>
                <a:ea typeface="HG丸ｺﾞｼｯｸM-PRO" panose="020F0600000000000000" pitchFamily="50" charset="-128"/>
              </a:rPr>
              <a:t>17</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4829225" y="2379945"/>
            <a:ext cx="1610246" cy="461665"/>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普及啓発</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（第</a:t>
            </a:r>
            <a:r>
              <a:rPr lang="en-US" altLang="ja-JP" sz="1200" dirty="0">
                <a:latin typeface="HG丸ｺﾞｼｯｸM-PRO" panose="020F0600000000000000" pitchFamily="50" charset="-128"/>
                <a:ea typeface="HG丸ｺﾞｼｯｸM-PRO" panose="020F0600000000000000" pitchFamily="50" charset="-128"/>
              </a:rPr>
              <a:t>10</a:t>
            </a:r>
            <a:r>
              <a:rPr lang="ja-JP"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項）</a:t>
            </a:r>
          </a:p>
        </p:txBody>
      </p:sp>
      <p:sp>
        <p:nvSpPr>
          <p:cNvPr id="3" name="スライド番号プレースホルダー 2"/>
          <p:cNvSpPr>
            <a:spLocks noGrp="1"/>
          </p:cNvSpPr>
          <p:nvPr>
            <p:ph type="sldNum" sz="quarter" idx="12"/>
          </p:nvPr>
        </p:nvSpPr>
        <p:spPr>
          <a:xfrm>
            <a:off x="9361828" y="6594887"/>
            <a:ext cx="2743200" cy="365125"/>
          </a:xfrm>
        </p:spPr>
        <p:txBody>
          <a:bodyPr/>
          <a:lstStyle/>
          <a:p>
            <a:fld id="{3282AEA2-3BE1-4ED2-B760-F41F589D3EE3}" type="slidenum">
              <a:rPr kumimoji="1" lang="ja-JP" altLang="en-US" smtClean="0"/>
              <a:t>4</a:t>
            </a:fld>
            <a:endParaRPr kumimoji="1" lang="ja-JP" altLang="en-US" dirty="0"/>
          </a:p>
        </p:txBody>
      </p:sp>
    </p:spTree>
    <p:extLst>
      <p:ext uri="{BB962C8B-B14F-4D97-AF65-F5344CB8AC3E}">
        <p14:creationId xmlns:p14="http://schemas.microsoft.com/office/powerpoint/2010/main" val="192321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579120" y="1437273"/>
          <a:ext cx="11216638" cy="4188355"/>
        </p:xfrm>
        <a:graphic>
          <a:graphicData uri="http://schemas.openxmlformats.org/drawingml/2006/table">
            <a:tbl>
              <a:tblPr/>
              <a:tblGrid>
                <a:gridCol w="2647204">
                  <a:extLst>
                    <a:ext uri="{9D8B030D-6E8A-4147-A177-3AD203B41FA5}">
                      <a16:colId xmlns:a16="http://schemas.microsoft.com/office/drawing/2014/main" val="20000"/>
                    </a:ext>
                  </a:extLst>
                </a:gridCol>
                <a:gridCol w="2017451">
                  <a:extLst>
                    <a:ext uri="{9D8B030D-6E8A-4147-A177-3AD203B41FA5}">
                      <a16:colId xmlns:a16="http://schemas.microsoft.com/office/drawing/2014/main" val="20001"/>
                    </a:ext>
                  </a:extLst>
                </a:gridCol>
                <a:gridCol w="1502769">
                  <a:extLst>
                    <a:ext uri="{9D8B030D-6E8A-4147-A177-3AD203B41FA5}">
                      <a16:colId xmlns:a16="http://schemas.microsoft.com/office/drawing/2014/main" val="20002"/>
                    </a:ext>
                  </a:extLst>
                </a:gridCol>
                <a:gridCol w="2401066">
                  <a:extLst>
                    <a:ext uri="{9D8B030D-6E8A-4147-A177-3AD203B41FA5}">
                      <a16:colId xmlns:a16="http://schemas.microsoft.com/office/drawing/2014/main" val="20003"/>
                    </a:ext>
                  </a:extLst>
                </a:gridCol>
                <a:gridCol w="2648148">
                  <a:extLst>
                    <a:ext uri="{9D8B030D-6E8A-4147-A177-3AD203B41FA5}">
                      <a16:colId xmlns:a16="http://schemas.microsoft.com/office/drawing/2014/main" val="20004"/>
                    </a:ext>
                  </a:extLst>
                </a:gridCol>
              </a:tblGrid>
              <a:tr h="344465">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対象疾病</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対象</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調査期間</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調査数（内訳）</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結果</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542280">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食中毒菌による感染症</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犬及び猫の糞便</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H26-28</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156</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87</a:t>
                      </a:r>
                      <a:r>
                        <a:rPr lang="ja-JP" altLang="en-US" sz="1600" b="0" i="0" u="none" strike="noStrike" dirty="0" err="1">
                          <a:solidFill>
                            <a:srgbClr val="000000"/>
                          </a:solidFill>
                          <a:effectLst/>
                          <a:latin typeface="BIZ UDPゴシック" panose="020B0400000000000000" pitchFamily="50" charset="-128"/>
                          <a:ea typeface="BIZ UDPゴシック" panose="020B0400000000000000" pitchFamily="50" charset="-128"/>
                        </a:rPr>
                        <a:t>、</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69</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indent="0" algn="l"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検出率３０％弱</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92075"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検出菌は主に大腸菌</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9335">
                <a:tc>
                  <a:txBody>
                    <a:bodyPr/>
                    <a:lstStyle/>
                    <a:p>
                      <a:pPr algn="ctr" rtl="0" fontAlgn="ctr"/>
                      <a:r>
                        <a:rPr lang="ja-JP" altLang="en-US" sz="1600" b="0" i="0" u="none" strike="noStrike">
                          <a:solidFill>
                            <a:srgbClr val="000000"/>
                          </a:solidFill>
                          <a:effectLst/>
                          <a:latin typeface="BIZ UDPゴシック" panose="020B0400000000000000" pitchFamily="50" charset="-128"/>
                          <a:ea typeface="BIZ UDPゴシック" panose="020B0400000000000000" pitchFamily="50" charset="-128"/>
                        </a:rPr>
                        <a:t>パスツレラ</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犬及び猫の</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口腔ぬぐい液</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H27-28</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77</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29</a:t>
                      </a:r>
                      <a:r>
                        <a:rPr lang="ja-JP" altLang="en-US" sz="1600" b="0" i="0" u="none" strike="noStrike" dirty="0" err="1">
                          <a:solidFill>
                            <a:srgbClr val="000000"/>
                          </a:solidFill>
                          <a:effectLst/>
                          <a:latin typeface="BIZ UDPゴシック" panose="020B0400000000000000" pitchFamily="50" charset="-128"/>
                          <a:ea typeface="BIZ UDPゴシック" panose="020B0400000000000000" pitchFamily="50" charset="-128"/>
                        </a:rPr>
                        <a:t>、</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48</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検出率５０％程度</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2687">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トキソプラズマ感染症</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猫ひっかき病</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600" b="0" i="0" u="none" strike="noStrike">
                          <a:solidFill>
                            <a:srgbClr val="000000"/>
                          </a:solidFill>
                          <a:effectLst/>
                          <a:latin typeface="BIZ UDPゴシック" panose="020B0400000000000000" pitchFamily="50" charset="-128"/>
                          <a:ea typeface="BIZ UDPゴシック" panose="020B0400000000000000" pitchFamily="50" charset="-128"/>
                        </a:rPr>
                        <a:t>猫の血液</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H27-28</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42</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トキソプラズマ陽性：１件</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猫ひっかき病感染疑い：１件</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1661">
                <a:tc>
                  <a:txBody>
                    <a:bodyPr/>
                    <a:lstStyle/>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カプノサイトファーガ・カニモルサス</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犬及び猫の</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口腔ぬぐい液</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H29-30</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９４</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b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47</a:t>
                      </a:r>
                      <a:r>
                        <a:rPr lang="ja-JP" altLang="en-US" sz="1600" b="0" i="0" u="none" strike="noStrike" dirty="0" err="1">
                          <a:solidFill>
                            <a:srgbClr val="000000"/>
                          </a:solidFill>
                          <a:effectLst/>
                          <a:latin typeface="BIZ UDPゴシック" panose="020B0400000000000000" pitchFamily="50" charset="-128"/>
                          <a:ea typeface="BIZ UDPゴシック" panose="020B0400000000000000" pitchFamily="50" charset="-128"/>
                        </a:rPr>
                        <a:t>、</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47</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b="0" i="0" u="none" strike="noStrike" baseline="0" dirty="0">
                          <a:solidFill>
                            <a:srgbClr val="000000"/>
                          </a:solidFill>
                          <a:effectLst/>
                          <a:latin typeface="BIZ UDPゴシック" panose="020B0400000000000000" pitchFamily="50" charset="-128"/>
                          <a:ea typeface="BIZ UDPゴシック" panose="020B0400000000000000" pitchFamily="50" charset="-128"/>
                        </a:rPr>
                        <a:t>  </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陽性率：犬</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72.3%</a:t>
                      </a:r>
                      <a:r>
                        <a:rPr lang="ja-JP" altLang="en-US" sz="1400" b="0" i="0" u="none" strike="noStrike" dirty="0" err="1">
                          <a:solidFill>
                            <a:srgbClr val="000000"/>
                          </a:solidFill>
                          <a:effectLst/>
                          <a:latin typeface="BIZ UDPゴシック" panose="020B0400000000000000" pitchFamily="50" charset="-128"/>
                          <a:ea typeface="BIZ UDPゴシック" panose="020B0400000000000000" pitchFamily="50" charset="-128"/>
                        </a:rPr>
                        <a:t>、</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猫</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55.3%</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分離同定：犬</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7</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件、猫</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4</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件</a:t>
                      </a:r>
                      <a:endPar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1661">
                <a:tc>
                  <a:txBody>
                    <a:bodyPr/>
                    <a:lstStyle/>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コリネバクテリウム・ウルセランス</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猫の</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咽頭ぬぐい液</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R1-R2</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164</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分離同定：１件</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毒素原性試験陽性：１件</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0422">
                <a:tc rowSpan="2">
                  <a:txBody>
                    <a:bodyPr/>
                    <a:lstStyle/>
                    <a:p>
                      <a:pPr algn="ctr" rtl="0" fontAlgn="ctr"/>
                      <a:r>
                        <a:rPr lang="zh-TW"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重症熱性血小板減少症候群</a:t>
                      </a:r>
                      <a:endParaRPr lang="en-US" altLang="zh-TW"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rtl="0" fontAlgn="ctr"/>
                      <a:r>
                        <a:rPr lang="zh-TW"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（ＳＦＴＳ）</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マダニ</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H26-28</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135</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p>
                    <a:p>
                      <a:pPr algn="ctr" rtl="0" fontAlgn="ct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a:t>
                      </a:r>
                      <a:r>
                        <a:rPr lang="en-US" altLang="zh-CN" sz="1600" b="0" i="0" u="none" strike="noStrike" dirty="0">
                          <a:solidFill>
                            <a:srgbClr val="000000"/>
                          </a:solidFill>
                          <a:effectLst/>
                          <a:latin typeface="BIZ UDPゴシック" panose="020B0400000000000000" pitchFamily="50" charset="-128"/>
                          <a:ea typeface="BIZ UDPゴシック" panose="020B0400000000000000" pitchFamily="50" charset="-128"/>
                        </a:rPr>
                        <a:t>71</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a:t>
                      </a:r>
                      <a:r>
                        <a:rPr lang="en-US" altLang="zh-CN" sz="16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、不明</a:t>
                      </a:r>
                      <a:r>
                        <a:rPr lang="en-US" altLang="zh-CN" sz="16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　未検出</a:t>
                      </a:r>
                    </a:p>
                  </a:txBody>
                  <a:tcPr marL="7030" marR="7030" marT="70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6462">
                <a:tc vMerge="1">
                  <a:txBody>
                    <a:bodyPr/>
                    <a:lstStyle/>
                    <a:p>
                      <a:endParaRPr kumimoji="1" lang="ja-JP" altLang="en-US"/>
                    </a:p>
                  </a:txBody>
                  <a:tcPr/>
                </a:tc>
                <a:tc>
                  <a:txBody>
                    <a:bodyPr/>
                    <a:lstStyle/>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犬及び猫</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の血清</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H29-</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Ｒ２年度</a:t>
                      </a: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256</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検体</a:t>
                      </a:r>
                      <a:b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犬</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128</a:t>
                      </a:r>
                      <a:r>
                        <a:rPr lang="ja-JP" altLang="en-US" sz="1600" b="0" i="0" u="none" strike="noStrike" dirty="0" err="1">
                          <a:solidFill>
                            <a:srgbClr val="000000"/>
                          </a:solidFill>
                          <a:effectLst/>
                          <a:latin typeface="BIZ UDPゴシック" panose="020B0400000000000000" pitchFamily="50" charset="-128"/>
                          <a:ea typeface="BIZ UDPゴシック" panose="020B0400000000000000" pitchFamily="50" charset="-128"/>
                        </a:rPr>
                        <a:t>、</a:t>
                      </a:r>
                      <a:r>
                        <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猫</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128</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  PCR</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陽性数：</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0</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件</a:t>
                      </a:r>
                      <a:endPar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  IgG</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陽性数：犬</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件、猫</a:t>
                      </a:r>
                      <a:r>
                        <a:rPr lang="en-US" altLang="ja-JP" sz="16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件</a:t>
                      </a:r>
                      <a:endParaRPr lang="zh-CN"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164" marR="8164" marT="81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タイトル 1"/>
          <p:cNvSpPr>
            <a:spLocks noGrp="1"/>
          </p:cNvSpPr>
          <p:nvPr>
            <p:ph type="title"/>
          </p:nvPr>
        </p:nvSpPr>
        <p:spPr>
          <a:xfrm>
            <a:off x="579121" y="117470"/>
            <a:ext cx="11167569" cy="639426"/>
          </a:xfrm>
          <a:solidFill>
            <a:schemeClr val="accent4">
              <a:lumMod val="20000"/>
              <a:lumOff val="80000"/>
            </a:schemeClr>
          </a:solidFill>
          <a:ln w="38100">
            <a:solidFill>
              <a:schemeClr val="tx1"/>
            </a:solidFill>
          </a:ln>
        </p:spPr>
        <p:txBody>
          <a:bodyPr>
            <a:normAutofit/>
          </a:bodyPr>
          <a:lstStyle/>
          <a:p>
            <a:pPr algn="ctr"/>
            <a:r>
              <a:rPr lang="ja-JP" altLang="en-US" sz="3400" dirty="0"/>
              <a:t>福岡県の取組①　共通感染症発生状況等調査事業</a:t>
            </a:r>
          </a:p>
        </p:txBody>
      </p:sp>
      <p:sp>
        <p:nvSpPr>
          <p:cNvPr id="4" name="正方形/長方形 3"/>
          <p:cNvSpPr/>
          <p:nvPr/>
        </p:nvSpPr>
        <p:spPr>
          <a:xfrm>
            <a:off x="579120" y="4602481"/>
            <a:ext cx="11216638" cy="102314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486005" y="5745482"/>
            <a:ext cx="11353800" cy="7467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２０２１年（令和３年）８月、八女市でＳＦＴＳによる死亡事例が発生</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（農作業中にマダニに咬まれ、死亡（</a:t>
            </a:r>
            <a:r>
              <a:rPr lang="en-US" altLang="ja-JP" dirty="0">
                <a:solidFill>
                  <a:schemeClr val="tx1"/>
                </a:solidFill>
                <a:latin typeface="BIZ UDPゴシック" panose="020B0400000000000000" pitchFamily="50" charset="-128"/>
                <a:ea typeface="BIZ UDPゴシック" panose="020B0400000000000000" pitchFamily="50" charset="-128"/>
              </a:rPr>
              <a:t>SFTS</a:t>
            </a:r>
            <a:r>
              <a:rPr lang="ja-JP" altLang="en-US" dirty="0">
                <a:solidFill>
                  <a:schemeClr val="tx1"/>
                </a:solidFill>
                <a:latin typeface="BIZ UDPゴシック" panose="020B0400000000000000" pitchFamily="50" charset="-128"/>
                <a:ea typeface="BIZ UDPゴシック" panose="020B0400000000000000" pitchFamily="50" charset="-128"/>
              </a:rPr>
              <a:t>ウイルス陽性を確認））</a:t>
            </a:r>
          </a:p>
        </p:txBody>
      </p:sp>
      <p:sp>
        <p:nvSpPr>
          <p:cNvPr id="8" name="スライド番号プレースホルダー 7"/>
          <p:cNvSpPr>
            <a:spLocks noGrp="1"/>
          </p:cNvSpPr>
          <p:nvPr>
            <p:ph type="sldNum" sz="quarter" idx="12"/>
          </p:nvPr>
        </p:nvSpPr>
        <p:spPr>
          <a:xfrm>
            <a:off x="9216981" y="6492875"/>
            <a:ext cx="2743200" cy="365125"/>
          </a:xfrm>
        </p:spPr>
        <p:txBody>
          <a:bodyPr/>
          <a:lstStyle/>
          <a:p>
            <a:fld id="{3282AEA2-3BE1-4ED2-B760-F41F589D3EE3}" type="slidenum">
              <a:rPr kumimoji="1" lang="ja-JP" altLang="en-US" smtClean="0"/>
              <a:t>5</a:t>
            </a:fld>
            <a:endParaRPr kumimoji="1" lang="ja-JP" altLang="en-US" dirty="0"/>
          </a:p>
        </p:txBody>
      </p:sp>
      <p:sp>
        <p:nvSpPr>
          <p:cNvPr id="10" name="角丸四角形 9"/>
          <p:cNvSpPr/>
          <p:nvPr/>
        </p:nvSpPr>
        <p:spPr>
          <a:xfrm>
            <a:off x="579120" y="824521"/>
            <a:ext cx="11167570" cy="492898"/>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　県獣医師会から推薦を受けた動物病院において検体を採取し、県保健環境研究所で検査を実施</a:t>
            </a:r>
          </a:p>
        </p:txBody>
      </p:sp>
    </p:spTree>
    <p:extLst>
      <p:ext uri="{BB962C8B-B14F-4D97-AF65-F5344CB8AC3E}">
        <p14:creationId xmlns:p14="http://schemas.microsoft.com/office/powerpoint/2010/main" val="183935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470" y="4373104"/>
            <a:ext cx="5063902" cy="2160000"/>
          </a:xfrm>
          <a:prstGeom prst="rect">
            <a:avLst/>
          </a:prstGeom>
        </p:spPr>
      </p:pic>
      <p:sp>
        <p:nvSpPr>
          <p:cNvPr id="18" name="正方形/長方形 17"/>
          <p:cNvSpPr/>
          <p:nvPr/>
        </p:nvSpPr>
        <p:spPr>
          <a:xfrm>
            <a:off x="2524679" y="6489825"/>
            <a:ext cx="2337499" cy="338554"/>
          </a:xfrm>
          <a:prstGeom prst="rect">
            <a:avLst/>
          </a:prstGeom>
        </p:spPr>
        <p:txBody>
          <a:bodyPr wrap="none">
            <a:spAutoFit/>
          </a:bodyPr>
          <a:lstStyle/>
          <a:p>
            <a:r>
              <a:rPr lang="ja-JP" altLang="en-US" sz="1600" dirty="0"/>
              <a:t>ワンへルスに関する展示</a:t>
            </a:r>
          </a:p>
        </p:txBody>
      </p:sp>
      <p:sp>
        <p:nvSpPr>
          <p:cNvPr id="19" name="タイトル 1"/>
          <p:cNvSpPr txBox="1">
            <a:spLocks/>
          </p:cNvSpPr>
          <p:nvPr/>
        </p:nvSpPr>
        <p:spPr>
          <a:xfrm>
            <a:off x="253754" y="56559"/>
            <a:ext cx="11577493" cy="639426"/>
          </a:xfrm>
          <a:prstGeom prst="rect">
            <a:avLst/>
          </a:prstGeom>
          <a:solidFill>
            <a:schemeClr val="accent4">
              <a:lumMod val="20000"/>
              <a:lumOff val="8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400" dirty="0"/>
              <a:t>福岡県の取組②　ワンへルスフェスティバル</a:t>
            </a:r>
          </a:p>
        </p:txBody>
      </p:sp>
      <p:sp>
        <p:nvSpPr>
          <p:cNvPr id="2" name="スライド番号プレースホルダー 1"/>
          <p:cNvSpPr>
            <a:spLocks noGrp="1"/>
          </p:cNvSpPr>
          <p:nvPr>
            <p:ph type="sldNum" sz="quarter" idx="12"/>
          </p:nvPr>
        </p:nvSpPr>
        <p:spPr>
          <a:xfrm>
            <a:off x="9382695" y="6533104"/>
            <a:ext cx="2743200" cy="365125"/>
          </a:xfrm>
        </p:spPr>
        <p:txBody>
          <a:bodyPr/>
          <a:lstStyle/>
          <a:p>
            <a:fld id="{3282AEA2-3BE1-4ED2-B760-F41F589D3EE3}" type="slidenum">
              <a:rPr kumimoji="1" lang="ja-JP" altLang="en-US" smtClean="0"/>
              <a:t>6</a:t>
            </a:fld>
            <a:endParaRPr kumimoji="1" lang="ja-JP" altLang="en-US" dirty="0"/>
          </a:p>
        </p:txBody>
      </p:sp>
      <p:pic>
        <p:nvPicPr>
          <p:cNvPr id="14" name="図 13"/>
          <p:cNvPicPr>
            <a:picLocks noChangeAspect="1"/>
          </p:cNvPicPr>
          <p:nvPr/>
        </p:nvPicPr>
        <p:blipFill>
          <a:blip r:embed="rId4"/>
          <a:stretch>
            <a:fillRect/>
          </a:stretch>
        </p:blipFill>
        <p:spPr>
          <a:xfrm>
            <a:off x="7555171" y="1376725"/>
            <a:ext cx="3955136" cy="5400000"/>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58" y="1897533"/>
            <a:ext cx="3243233" cy="2160000"/>
          </a:xfrm>
          <a:prstGeom prst="rect">
            <a:avLst/>
          </a:prstGeom>
        </p:spPr>
      </p:pic>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2677" y="1875893"/>
            <a:ext cx="3241268" cy="2160000"/>
          </a:xfrm>
          <a:prstGeom prst="rect">
            <a:avLst/>
          </a:prstGeom>
        </p:spPr>
      </p:pic>
      <p:sp>
        <p:nvSpPr>
          <p:cNvPr id="25" name="正方形/長方形 24"/>
          <p:cNvSpPr/>
          <p:nvPr/>
        </p:nvSpPr>
        <p:spPr>
          <a:xfrm>
            <a:off x="3547692" y="4006464"/>
            <a:ext cx="3722494" cy="338554"/>
          </a:xfrm>
          <a:prstGeom prst="rect">
            <a:avLst/>
          </a:prstGeom>
        </p:spPr>
        <p:txBody>
          <a:bodyPr wrap="none">
            <a:spAutoFit/>
          </a:bodyPr>
          <a:lstStyle/>
          <a:p>
            <a:r>
              <a:rPr lang="ja-JP" altLang="en-US" sz="1600" dirty="0"/>
              <a:t>ペットスケッチコンクール受賞作品の展示</a:t>
            </a:r>
          </a:p>
        </p:txBody>
      </p:sp>
      <p:sp>
        <p:nvSpPr>
          <p:cNvPr id="26" name="正方形/長方形 25"/>
          <p:cNvSpPr/>
          <p:nvPr/>
        </p:nvSpPr>
        <p:spPr>
          <a:xfrm>
            <a:off x="1039313" y="4050206"/>
            <a:ext cx="1677062" cy="338554"/>
          </a:xfrm>
          <a:prstGeom prst="rect">
            <a:avLst/>
          </a:prstGeom>
        </p:spPr>
        <p:txBody>
          <a:bodyPr wrap="none">
            <a:spAutoFit/>
          </a:bodyPr>
          <a:lstStyle/>
          <a:p>
            <a:r>
              <a:rPr lang="ja-JP" altLang="en-US" sz="1600" dirty="0"/>
              <a:t>アニマルセラピー</a:t>
            </a:r>
          </a:p>
        </p:txBody>
      </p:sp>
      <p:sp>
        <p:nvSpPr>
          <p:cNvPr id="27" name="角丸四角形 26"/>
          <p:cNvSpPr/>
          <p:nvPr/>
        </p:nvSpPr>
        <p:spPr>
          <a:xfrm>
            <a:off x="253753" y="770647"/>
            <a:ext cx="11512302" cy="504000"/>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　ワンヘルスを県民により身近に感じ、理解してもらうことを目的に２０２０年度から開催。</a:t>
            </a:r>
          </a:p>
        </p:txBody>
      </p:sp>
      <p:sp>
        <p:nvSpPr>
          <p:cNvPr id="28" name="正方形/長方形 27"/>
          <p:cNvSpPr/>
          <p:nvPr/>
        </p:nvSpPr>
        <p:spPr>
          <a:xfrm>
            <a:off x="207996" y="1787911"/>
            <a:ext cx="7061447" cy="5004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正方形/長方形 28"/>
          <p:cNvSpPr>
            <a:spLocks noChangeArrowheads="1"/>
          </p:cNvSpPr>
          <p:nvPr/>
        </p:nvSpPr>
        <p:spPr bwMode="auto">
          <a:xfrm>
            <a:off x="226301" y="1349309"/>
            <a:ext cx="2429301" cy="360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lgn="ctr">
              <a:defRPr/>
            </a:pPr>
            <a:r>
              <a:rPr lang="ja-JP" altLang="en-US" sz="2000" b="1" dirty="0">
                <a:latin typeface="ＭＳ Ｐゴシック" panose="020B0600070205080204" pitchFamily="50" charset="-128"/>
                <a:ea typeface="ＭＳ Ｐゴシック" panose="020B0600070205080204" pitchFamily="50" charset="-128"/>
              </a:rPr>
              <a:t>昨年度の様子</a:t>
            </a:r>
          </a:p>
        </p:txBody>
      </p:sp>
    </p:spTree>
    <p:extLst>
      <p:ext uri="{BB962C8B-B14F-4D97-AF65-F5344CB8AC3E}">
        <p14:creationId xmlns:p14="http://schemas.microsoft.com/office/powerpoint/2010/main" val="182219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63140" y="35146"/>
            <a:ext cx="11512301" cy="639426"/>
          </a:xfrm>
          <a:prstGeom prst="rect">
            <a:avLst/>
          </a:prstGeom>
          <a:solidFill>
            <a:schemeClr val="accent4">
              <a:lumMod val="20000"/>
              <a:lumOff val="8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400" dirty="0"/>
              <a:t>福岡県の取組③　</a:t>
            </a:r>
            <a:r>
              <a:rPr lang="ja-JP" altLang="ja-JP" sz="3400" dirty="0"/>
              <a:t>福岡県“</a:t>
            </a:r>
            <a:r>
              <a:rPr lang="en-US" altLang="ja-JP" sz="3400" dirty="0"/>
              <a:t>One Health</a:t>
            </a:r>
            <a:r>
              <a:rPr lang="ja-JP" altLang="ja-JP" sz="3400" dirty="0"/>
              <a:t>”国際フォーラム</a:t>
            </a:r>
            <a:r>
              <a:rPr lang="ja-JP" altLang="en-US" sz="3400" dirty="0"/>
              <a:t>２０２１</a:t>
            </a:r>
          </a:p>
        </p:txBody>
      </p:sp>
      <p:sp>
        <p:nvSpPr>
          <p:cNvPr id="6" name="正方形/長方形 5"/>
          <p:cNvSpPr/>
          <p:nvPr/>
        </p:nvSpPr>
        <p:spPr>
          <a:xfrm>
            <a:off x="263140" y="1812156"/>
            <a:ext cx="492443" cy="1808996"/>
          </a:xfrm>
          <a:prstGeom prst="rect">
            <a:avLst/>
          </a:prstGeom>
          <a:solidFill>
            <a:schemeClr val="accent1">
              <a:lumMod val="40000"/>
              <a:lumOff val="60000"/>
            </a:schemeClr>
          </a:solidFill>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vert="eaVert" wrap="square">
            <a:spAutoFit/>
          </a:bodyPr>
          <a:lstStyle/>
          <a:p>
            <a:pPr algn="ctr"/>
            <a:r>
              <a:rPr lang="ja-JP" altLang="ja-JP" sz="2000" b="1" kern="100" dirty="0">
                <a:cs typeface="Times New Roman" panose="02020603050405020304" pitchFamily="18" charset="0"/>
              </a:rPr>
              <a:t>基調講演</a:t>
            </a:r>
            <a:endParaRPr lang="ja-JP" altLang="en-US" sz="2000" dirty="0"/>
          </a:p>
        </p:txBody>
      </p:sp>
      <p:sp>
        <p:nvSpPr>
          <p:cNvPr id="7" name="Rectangle 1"/>
          <p:cNvSpPr>
            <a:spLocks noChangeArrowheads="1"/>
          </p:cNvSpPr>
          <p:nvPr/>
        </p:nvSpPr>
        <p:spPr bwMode="auto">
          <a:xfrm>
            <a:off x="956471" y="1771586"/>
            <a:ext cx="5982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「世界における新型コロナウイルス感染症の現状と対策」</a:t>
            </a:r>
            <a:endParaRPr kumimoji="0"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0" fontAlgn="base" hangingPunct="0">
              <a:spcBef>
                <a:spcPct val="0"/>
              </a:spcBef>
              <a:spcAft>
                <a:spcPct val="0"/>
              </a:spcAft>
            </a:pP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茅野医官</a:t>
            </a: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rPr>
              <a:t>WHO </a:t>
            </a: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健康開発総合研究センター）</a:t>
            </a:r>
            <a:r>
              <a:rPr kumimoji="0" lang="ja-JP" altLang="en-US" sz="1600" dirty="0"/>
              <a:t> </a:t>
            </a:r>
            <a:endParaRPr kumimoji="0" lang="ja-JP" altLang="en-US" sz="2000" dirty="0">
              <a:latin typeface="Arial" panose="020B0604020202020204" pitchFamily="34" charset="0"/>
            </a:endParaRPr>
          </a:p>
        </p:txBody>
      </p:sp>
      <p:sp>
        <p:nvSpPr>
          <p:cNvPr id="8" name="Rectangle 2"/>
          <p:cNvSpPr>
            <a:spLocks noChangeArrowheads="1"/>
          </p:cNvSpPr>
          <p:nvPr/>
        </p:nvSpPr>
        <p:spPr bwMode="auto">
          <a:xfrm>
            <a:off x="956473" y="2327984"/>
            <a:ext cx="697470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「ワンヘルスの観点からみた新型コロナウイルス感染症の現状と</a:t>
            </a: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対策</a:t>
            </a: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0" fontAlgn="base" hangingPunct="0">
              <a:spcBef>
                <a:spcPct val="0"/>
              </a:spcBef>
              <a:spcAft>
                <a:spcPct val="0"/>
              </a:spcAft>
            </a:pPr>
            <a:r>
              <a:rPr kumimoji="0" lang="ja-JP" altLang="en-US" sz="20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横倉名誉会長</a:t>
            </a: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（公益社団法人　日本医師会）</a:t>
            </a:r>
            <a:r>
              <a:rPr kumimoji="0" lang="ja-JP" altLang="en-US" sz="1600" dirty="0"/>
              <a:t> </a:t>
            </a:r>
            <a:endParaRPr kumimoji="0" lang="ja-JP" altLang="en-US" sz="1600" dirty="0">
              <a:latin typeface="Arial" panose="020B0604020202020204" pitchFamily="34" charset="0"/>
            </a:endParaRPr>
          </a:p>
        </p:txBody>
      </p:sp>
      <p:sp>
        <p:nvSpPr>
          <p:cNvPr id="9" name="Rectangle 3"/>
          <p:cNvSpPr>
            <a:spLocks noChangeArrowheads="1"/>
          </p:cNvSpPr>
          <p:nvPr/>
        </p:nvSpPr>
        <p:spPr bwMode="auto">
          <a:xfrm>
            <a:off x="956471" y="2926519"/>
            <a:ext cx="6417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「新型コロナウイルス感染症の感染拡大を踏まえたワンヘルスの</a:t>
            </a:r>
            <a:endParaRPr kumimoji="0"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0" fontAlgn="base" hangingPunct="0">
              <a:spcBef>
                <a:spcPct val="0"/>
              </a:spcBef>
              <a:spcAft>
                <a:spcPct val="0"/>
              </a:spcAft>
            </a:pP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今後の展望」</a:t>
            </a: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藏内会長</a:t>
            </a: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（公益社団法人　日本獣医師会）</a:t>
            </a:r>
            <a:r>
              <a:rPr kumimoji="0" lang="ja-JP" altLang="en-US" sz="1600" dirty="0"/>
              <a:t> </a:t>
            </a:r>
            <a:endParaRPr kumimoji="0" lang="ja-JP" altLang="en-US" sz="1600" dirty="0">
              <a:latin typeface="Arial" panose="020B0604020202020204" pitchFamily="34" charset="0"/>
            </a:endParaRPr>
          </a:p>
        </p:txBody>
      </p:sp>
      <p:sp>
        <p:nvSpPr>
          <p:cNvPr id="11" name="Rectangle 4"/>
          <p:cNvSpPr>
            <a:spLocks noChangeArrowheads="1"/>
          </p:cNvSpPr>
          <p:nvPr/>
        </p:nvSpPr>
        <p:spPr bwMode="auto">
          <a:xfrm>
            <a:off x="956471" y="3757928"/>
            <a:ext cx="5982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「新型コロナウイルス：これまでにわかったこと」</a:t>
            </a:r>
            <a:endParaRPr kumimoji="0"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0" fontAlgn="base" hangingPunct="0">
              <a:spcBef>
                <a:spcPct val="0"/>
              </a:spcBef>
              <a:spcAft>
                <a:spcPct val="0"/>
              </a:spcAft>
            </a:pP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河岡　</a:t>
            </a:r>
            <a:r>
              <a:rPr kumimoji="0" lang="ja-JP" altLang="en-US" dirty="0">
                <a:latin typeface="ＭＳ Ｐゴシック" panose="020B0600070205080204" pitchFamily="50" charset="-128"/>
                <a:cs typeface="Times New Roman" panose="02020603050405020304" pitchFamily="18" charset="0"/>
              </a:rPr>
              <a:t>感染症国際研究センター長</a:t>
            </a: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（東京大学医科学研究所）</a:t>
            </a:r>
            <a:r>
              <a:rPr kumimoji="0" lang="ja-JP" altLang="en-US" sz="1600" dirty="0"/>
              <a:t> </a:t>
            </a:r>
            <a:endParaRPr kumimoji="0" lang="ja-JP" altLang="en-US" sz="1600" dirty="0">
              <a:latin typeface="Arial" panose="020B0604020202020204" pitchFamily="34" charset="0"/>
            </a:endParaRPr>
          </a:p>
        </p:txBody>
      </p:sp>
      <p:sp>
        <p:nvSpPr>
          <p:cNvPr id="12" name="Rectangle 5"/>
          <p:cNvSpPr>
            <a:spLocks noChangeArrowheads="1"/>
          </p:cNvSpPr>
          <p:nvPr/>
        </p:nvSpPr>
        <p:spPr bwMode="auto">
          <a:xfrm>
            <a:off x="956471" y="4359436"/>
            <a:ext cx="58304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「新型コロナウイルス感染症に関する現状と課題」</a:t>
            </a:r>
            <a:endParaRPr kumimoji="0"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0" fontAlgn="base" hangingPunct="0">
              <a:spcBef>
                <a:spcPct val="0"/>
              </a:spcBef>
              <a:spcAft>
                <a:spcPct val="0"/>
              </a:spcAft>
            </a:pP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大曲　</a:t>
            </a:r>
            <a:r>
              <a:rPr kumimoji="0" lang="ja-JP" altLang="en-US" dirty="0">
                <a:latin typeface="ＭＳ Ｐゴシック" panose="020B0600070205080204" pitchFamily="50" charset="-128"/>
                <a:cs typeface="Times New Roman" panose="02020603050405020304" pitchFamily="18" charset="0"/>
              </a:rPr>
              <a:t>国際感染症センター長</a:t>
            </a:r>
            <a:r>
              <a:rPr kumimoji="0"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（国立国際医療研究センター）</a:t>
            </a:r>
            <a:r>
              <a:rPr kumimoji="0" lang="ja-JP" altLang="en-US" sz="1600" dirty="0"/>
              <a:t> </a:t>
            </a:r>
            <a:endParaRPr kumimoji="0" lang="ja-JP" altLang="en-US" sz="2000" dirty="0">
              <a:latin typeface="Arial" panose="020B0604020202020204" pitchFamily="34" charset="0"/>
            </a:endParaRPr>
          </a:p>
        </p:txBody>
      </p:sp>
      <p:sp>
        <p:nvSpPr>
          <p:cNvPr id="13" name="角丸四角形 12"/>
          <p:cNvSpPr/>
          <p:nvPr/>
        </p:nvSpPr>
        <p:spPr>
          <a:xfrm>
            <a:off x="875193" y="1809952"/>
            <a:ext cx="7055981" cy="1811199"/>
          </a:xfrm>
          <a:prstGeom prst="roundRect">
            <a:avLst>
              <a:gd name="adj" fmla="val 4647"/>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875192" y="3732001"/>
            <a:ext cx="7055982" cy="1264788"/>
          </a:xfrm>
          <a:prstGeom prst="roundRect">
            <a:avLst>
              <a:gd name="adj" fmla="val 4647"/>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263161" y="3732001"/>
            <a:ext cx="492443" cy="1264788"/>
          </a:xfrm>
          <a:prstGeom prst="rect">
            <a:avLst/>
          </a:prstGeom>
          <a:solidFill>
            <a:schemeClr val="accent6">
              <a:lumMod val="40000"/>
              <a:lumOff val="60000"/>
            </a:schemeClr>
          </a:solid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vert="eaVert" wrap="square">
            <a:spAutoFit/>
          </a:bodyPr>
          <a:lstStyle/>
          <a:p>
            <a:pPr algn="ctr"/>
            <a:r>
              <a:rPr lang="ja-JP" altLang="en-US" sz="2000" b="1" kern="100" dirty="0">
                <a:cs typeface="Times New Roman" panose="02020603050405020304" pitchFamily="18" charset="0"/>
              </a:rPr>
              <a:t>特別</a:t>
            </a:r>
            <a:r>
              <a:rPr lang="ja-JP" altLang="ja-JP" sz="2000" b="1" kern="100" dirty="0">
                <a:cs typeface="Times New Roman" panose="02020603050405020304" pitchFamily="18" charset="0"/>
              </a:rPr>
              <a:t>講演</a:t>
            </a:r>
            <a:endParaRPr lang="ja-JP" altLang="en-US" sz="2000" dirty="0"/>
          </a:p>
        </p:txBody>
      </p:sp>
      <p:sp>
        <p:nvSpPr>
          <p:cNvPr id="17" name="角丸四角形 16"/>
          <p:cNvSpPr/>
          <p:nvPr/>
        </p:nvSpPr>
        <p:spPr>
          <a:xfrm>
            <a:off x="875192" y="5107638"/>
            <a:ext cx="7055982" cy="1264788"/>
          </a:xfrm>
          <a:prstGeom prst="roundRect">
            <a:avLst>
              <a:gd name="adj" fmla="val 4647"/>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p:cNvSpPr/>
          <p:nvPr/>
        </p:nvSpPr>
        <p:spPr>
          <a:xfrm>
            <a:off x="263199" y="5107638"/>
            <a:ext cx="492443" cy="1264788"/>
          </a:xfrm>
          <a:prstGeom prst="rect">
            <a:avLst/>
          </a:prstGeom>
          <a:solidFill>
            <a:schemeClr val="accent4">
              <a:lumMod val="40000"/>
              <a:lumOff val="60000"/>
            </a:schemeClr>
          </a:solidFill>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vert="eaVert" wrap="square">
            <a:spAutoFit/>
          </a:bodyPr>
          <a:lstStyle/>
          <a:p>
            <a:pPr algn="ctr"/>
            <a:r>
              <a:rPr lang="ja-JP" altLang="en-US" sz="2000" b="1" kern="100" dirty="0">
                <a:cs typeface="Times New Roman" panose="02020603050405020304" pitchFamily="18" charset="0"/>
              </a:rPr>
              <a:t>分科会</a:t>
            </a:r>
            <a:endParaRPr lang="ja-JP" altLang="en-US" sz="2000" dirty="0"/>
          </a:p>
        </p:txBody>
      </p:sp>
      <p:sp>
        <p:nvSpPr>
          <p:cNvPr id="19" name="正方形/長方形 18"/>
          <p:cNvSpPr/>
          <p:nvPr/>
        </p:nvSpPr>
        <p:spPr>
          <a:xfrm>
            <a:off x="875191" y="5232200"/>
            <a:ext cx="6096000" cy="923330"/>
          </a:xfrm>
          <a:prstGeom prst="rect">
            <a:avLst/>
          </a:prstGeom>
        </p:spPr>
        <p:txBody>
          <a:bodyPr>
            <a:spAutoFit/>
          </a:bodyPr>
          <a:lstStyle/>
          <a:p>
            <a:r>
              <a:rPr lang="ja-JP" altLang="en-US" dirty="0"/>
              <a:t>（１）人と動物の共通感染症分科会</a:t>
            </a:r>
          </a:p>
          <a:p>
            <a:r>
              <a:rPr lang="ja-JP" altLang="en-US" dirty="0"/>
              <a:t>（２）薬剤耐性（ＡＭＲ）対策分科会</a:t>
            </a:r>
          </a:p>
          <a:p>
            <a:r>
              <a:rPr lang="ja-JP" altLang="en-US" dirty="0"/>
              <a:t>（３）ワンヘルスの取組み分科会</a:t>
            </a:r>
          </a:p>
        </p:txBody>
      </p:sp>
      <p:sp>
        <p:nvSpPr>
          <p:cNvPr id="20" name="Rectangle 4"/>
          <p:cNvSpPr>
            <a:spLocks noChangeArrowheads="1"/>
          </p:cNvSpPr>
          <p:nvPr/>
        </p:nvSpPr>
        <p:spPr bwMode="auto">
          <a:xfrm>
            <a:off x="4800295" y="5278366"/>
            <a:ext cx="29434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dirty="0">
                <a:latin typeface="Arial" panose="020B0604020202020204" pitchFamily="34" charset="0"/>
              </a:rPr>
              <a:t>国内外</a:t>
            </a:r>
            <a:r>
              <a:rPr kumimoji="0" lang="en-US" altLang="ja-JP" dirty="0">
                <a:latin typeface="Arial" panose="020B0604020202020204" pitchFamily="34" charset="0"/>
              </a:rPr>
              <a:t>33</a:t>
            </a:r>
            <a:r>
              <a:rPr kumimoji="0" lang="ja-JP" altLang="en-US" dirty="0">
                <a:latin typeface="Arial" panose="020B0604020202020204" pitchFamily="34" charset="0"/>
              </a:rPr>
              <a:t>名の専門家が、</a:t>
            </a:r>
            <a:endParaRPr kumimoji="0" lang="en-US" altLang="ja-JP" dirty="0">
              <a:latin typeface="Arial" panose="020B0604020202020204" pitchFamily="34" charset="0"/>
            </a:endParaRPr>
          </a:p>
          <a:p>
            <a:pPr eaLnBrk="0" fontAlgn="base" hangingPunct="0">
              <a:spcBef>
                <a:spcPct val="0"/>
              </a:spcBef>
              <a:spcAft>
                <a:spcPct val="0"/>
              </a:spcAft>
            </a:pPr>
            <a:r>
              <a:rPr kumimoji="0" lang="en-US" altLang="ja-JP" dirty="0">
                <a:latin typeface="Arial" panose="020B0604020202020204" pitchFamily="34" charset="0"/>
              </a:rPr>
              <a:t>30</a:t>
            </a:r>
            <a:r>
              <a:rPr kumimoji="0" lang="ja-JP" altLang="en-US" dirty="0">
                <a:latin typeface="Arial" panose="020B0604020202020204" pitchFamily="34" charset="0"/>
              </a:rPr>
              <a:t>の講演、</a:t>
            </a:r>
            <a:r>
              <a:rPr kumimoji="0" lang="en-US" altLang="ja-JP" dirty="0">
                <a:latin typeface="Arial" panose="020B0604020202020204" pitchFamily="34" charset="0"/>
              </a:rPr>
              <a:t>3</a:t>
            </a:r>
            <a:r>
              <a:rPr kumimoji="0" lang="ja-JP" altLang="en-US" dirty="0" err="1">
                <a:latin typeface="Arial" panose="020B0604020202020204" pitchFamily="34" charset="0"/>
              </a:rPr>
              <a:t>つの</a:t>
            </a:r>
            <a:r>
              <a:rPr kumimoji="0" lang="ja-JP" altLang="en-US" dirty="0">
                <a:latin typeface="Arial" panose="020B0604020202020204" pitchFamily="34" charset="0"/>
              </a:rPr>
              <a:t>総合討論、</a:t>
            </a:r>
            <a:endParaRPr kumimoji="0" lang="en-US" altLang="ja-JP" dirty="0">
              <a:latin typeface="Arial" panose="020B0604020202020204" pitchFamily="34" charset="0"/>
            </a:endParaRPr>
          </a:p>
          <a:p>
            <a:pPr eaLnBrk="0" fontAlgn="base" hangingPunct="0">
              <a:spcBef>
                <a:spcPct val="0"/>
              </a:spcBef>
              <a:spcAft>
                <a:spcPct val="0"/>
              </a:spcAft>
            </a:pPr>
            <a:r>
              <a:rPr kumimoji="0" lang="en-US" altLang="ja-JP" dirty="0">
                <a:latin typeface="Arial" panose="020B0604020202020204" pitchFamily="34" charset="0"/>
              </a:rPr>
              <a:t>2</a:t>
            </a:r>
            <a:r>
              <a:rPr kumimoji="0" lang="ja-JP" altLang="en-US" dirty="0" err="1">
                <a:latin typeface="Arial" panose="020B0604020202020204" pitchFamily="34" charset="0"/>
              </a:rPr>
              <a:t>つの</a:t>
            </a:r>
            <a:r>
              <a:rPr kumimoji="0" lang="ja-JP" altLang="en-US" dirty="0">
                <a:latin typeface="Arial" panose="020B0604020202020204" pitchFamily="34" charset="0"/>
              </a:rPr>
              <a:t>意見交換に参加</a:t>
            </a: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941" y="1552163"/>
            <a:ext cx="3325701" cy="2217134"/>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604" y="4062910"/>
            <a:ext cx="3746613" cy="1949860"/>
          </a:xfrm>
          <a:prstGeom prst="rect">
            <a:avLst/>
          </a:prstGeom>
        </p:spPr>
      </p:pic>
      <p:sp>
        <p:nvSpPr>
          <p:cNvPr id="2" name="スライド番号プレースホルダー 1"/>
          <p:cNvSpPr>
            <a:spLocks noGrp="1"/>
          </p:cNvSpPr>
          <p:nvPr>
            <p:ph type="sldNum" sz="quarter" idx="12"/>
          </p:nvPr>
        </p:nvSpPr>
        <p:spPr>
          <a:xfrm>
            <a:off x="9333639" y="6557521"/>
            <a:ext cx="2743200" cy="365125"/>
          </a:xfrm>
        </p:spPr>
        <p:txBody>
          <a:bodyPr/>
          <a:lstStyle/>
          <a:p>
            <a:fld id="{3282AEA2-3BE1-4ED2-B760-F41F589D3EE3}" type="slidenum">
              <a:rPr kumimoji="1" lang="ja-JP" altLang="en-US" smtClean="0"/>
              <a:t>7</a:t>
            </a:fld>
            <a:endParaRPr kumimoji="1" lang="ja-JP" altLang="en-US" dirty="0"/>
          </a:p>
        </p:txBody>
      </p:sp>
      <p:sp>
        <p:nvSpPr>
          <p:cNvPr id="22" name="角丸四角形 21"/>
          <p:cNvSpPr/>
          <p:nvPr/>
        </p:nvSpPr>
        <p:spPr>
          <a:xfrm>
            <a:off x="263140" y="730073"/>
            <a:ext cx="11512302" cy="749751"/>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　人獣共通感染症などの諸課題に対して、各分野の世界トップレベルの研究者がワンヘルスアプローチ</a:t>
            </a:r>
            <a:endParaRPr lang="en-US" altLang="ja-JP" sz="2000" dirty="0">
              <a:solidFill>
                <a:schemeClr val="tx1"/>
              </a:solidFill>
            </a:endParaRPr>
          </a:p>
          <a:p>
            <a:r>
              <a:rPr lang="ja-JP" altLang="en-US" sz="2000" dirty="0">
                <a:solidFill>
                  <a:schemeClr val="tx1"/>
                </a:solidFill>
              </a:rPr>
              <a:t>　により解決することを目指し、それを世界に向けて発信。</a:t>
            </a:r>
          </a:p>
        </p:txBody>
      </p:sp>
      <p:sp>
        <p:nvSpPr>
          <p:cNvPr id="23" name="テキスト ボックス 22"/>
          <p:cNvSpPr txBox="1"/>
          <p:nvPr/>
        </p:nvSpPr>
        <p:spPr>
          <a:xfrm>
            <a:off x="8138941" y="3741276"/>
            <a:ext cx="3365024" cy="276999"/>
          </a:xfrm>
          <a:prstGeom prst="rect">
            <a:avLst/>
          </a:prstGeom>
          <a:noFill/>
        </p:spPr>
        <p:txBody>
          <a:bodyPr wrap="none" rtlCol="0">
            <a:spAutoFit/>
          </a:bodyPr>
          <a:lstStyle/>
          <a:p>
            <a:r>
              <a:rPr lang="ja-JP" altLang="en-US" sz="1200" dirty="0"/>
              <a:t>藏内勇夫日本獣医師会長による基調講演の様子</a:t>
            </a:r>
          </a:p>
        </p:txBody>
      </p:sp>
      <p:sp>
        <p:nvSpPr>
          <p:cNvPr id="25" name="テキスト ボックス 24"/>
          <p:cNvSpPr txBox="1"/>
          <p:nvPr/>
        </p:nvSpPr>
        <p:spPr>
          <a:xfrm>
            <a:off x="7989452" y="6093753"/>
            <a:ext cx="3989186" cy="646331"/>
          </a:xfrm>
          <a:prstGeom prst="rect">
            <a:avLst/>
          </a:prstGeom>
          <a:noFill/>
        </p:spPr>
        <p:txBody>
          <a:bodyPr wrap="square" rtlCol="0">
            <a:spAutoFit/>
          </a:bodyPr>
          <a:lstStyle/>
          <a:p>
            <a:r>
              <a:rPr lang="ja-JP" altLang="en-US" sz="1200" dirty="0">
                <a:latin typeface="+mj-ea"/>
                <a:ea typeface="+mj-ea"/>
              </a:rPr>
              <a:t>対談の様子　（当時）写真左から今村和彦福岡県獣医師会専務理事 、 白石博昭福岡県保健医療介護部医監 、</a:t>
            </a:r>
            <a:r>
              <a:rPr lang="zh-TW" altLang="en-US" sz="1200" dirty="0">
                <a:latin typeface="+mj-ea"/>
                <a:ea typeface="+mj-ea"/>
              </a:rPr>
              <a:t> </a:t>
            </a:r>
            <a:r>
              <a:rPr lang="ja-JP" altLang="en-US" sz="1200" dirty="0">
                <a:latin typeface="+mj-ea"/>
                <a:ea typeface="+mj-ea"/>
              </a:rPr>
              <a:t>横倉義武日本医師会名誉会長 、 藏内勇夫日本獣医師会長　</a:t>
            </a:r>
            <a:endParaRPr lang="en-US" altLang="ja-JP" sz="1200" dirty="0">
              <a:latin typeface="+mj-ea"/>
              <a:ea typeface="+mj-ea"/>
            </a:endParaRPr>
          </a:p>
        </p:txBody>
      </p:sp>
    </p:spTree>
    <p:extLst>
      <p:ext uri="{BB962C8B-B14F-4D97-AF65-F5344CB8AC3E}">
        <p14:creationId xmlns:p14="http://schemas.microsoft.com/office/powerpoint/2010/main" val="94096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07602" y="35146"/>
            <a:ext cx="11665498" cy="639426"/>
          </a:xfrm>
          <a:prstGeom prst="rect">
            <a:avLst/>
          </a:prstGeom>
          <a:solidFill>
            <a:schemeClr val="accent4">
              <a:lumMod val="20000"/>
              <a:lumOff val="8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400" dirty="0"/>
              <a:t>福岡県の取組④　ワンヘルス教育推進事業　</a:t>
            </a:r>
          </a:p>
        </p:txBody>
      </p:sp>
      <p:sp>
        <p:nvSpPr>
          <p:cNvPr id="22" name="角丸四角形 21"/>
          <p:cNvSpPr/>
          <p:nvPr/>
        </p:nvSpPr>
        <p:spPr>
          <a:xfrm>
            <a:off x="414062" y="730888"/>
            <a:ext cx="11280353" cy="959949"/>
          </a:xfrm>
          <a:prstGeom prst="roundRect">
            <a:avLst/>
          </a:prstGeom>
          <a:solidFill>
            <a:srgbClr val="CCFFFF">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　ワンヘルスに関する児童生徒の理解を深め、基本理念にのっとった行動及び活動を促進するため、</a:t>
            </a:r>
            <a:endParaRPr lang="en-US" altLang="ja-JP" sz="2000" dirty="0">
              <a:solidFill>
                <a:schemeClr val="tx1"/>
              </a:solidFill>
            </a:endParaRPr>
          </a:p>
          <a:p>
            <a:r>
              <a:rPr lang="ja-JP" altLang="en-US" sz="2000" dirty="0">
                <a:solidFill>
                  <a:schemeClr val="tx1"/>
                </a:solidFill>
              </a:rPr>
              <a:t>　ワンヘルスに関する教育啓発資料及び教材を作成するとともに、指定した学校においてワンヘルスに</a:t>
            </a:r>
            <a:endParaRPr lang="en-US" altLang="ja-JP" sz="2000" dirty="0">
              <a:solidFill>
                <a:schemeClr val="tx1"/>
              </a:solidFill>
            </a:endParaRPr>
          </a:p>
          <a:p>
            <a:r>
              <a:rPr lang="ja-JP" altLang="en-US" sz="2000" dirty="0">
                <a:solidFill>
                  <a:schemeClr val="tx1"/>
                </a:solidFill>
              </a:rPr>
              <a:t>　関するモデル的な教育を実施。</a:t>
            </a:r>
          </a:p>
        </p:txBody>
      </p:sp>
      <p:sp>
        <p:nvSpPr>
          <p:cNvPr id="28" name="正方形/長方形 27"/>
          <p:cNvSpPr>
            <a:spLocks noChangeArrowheads="1"/>
          </p:cNvSpPr>
          <p:nvPr/>
        </p:nvSpPr>
        <p:spPr bwMode="auto">
          <a:xfrm>
            <a:off x="207602" y="1769354"/>
            <a:ext cx="2429301" cy="360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lgn="ctr">
              <a:defRPr/>
            </a:pPr>
            <a:r>
              <a:rPr lang="ja-JP" altLang="en-US" sz="2000" b="1" dirty="0">
                <a:latin typeface="ＭＳ Ｐゴシック" panose="020B0600070205080204" pitchFamily="50" charset="-128"/>
                <a:ea typeface="ＭＳ Ｐゴシック" panose="020B0600070205080204" pitchFamily="50" charset="-128"/>
              </a:rPr>
              <a:t>事業内容</a:t>
            </a:r>
          </a:p>
        </p:txBody>
      </p:sp>
      <p:sp>
        <p:nvSpPr>
          <p:cNvPr id="32" name="正方形/長方形 31"/>
          <p:cNvSpPr/>
          <p:nvPr/>
        </p:nvSpPr>
        <p:spPr>
          <a:xfrm>
            <a:off x="207602" y="2173574"/>
            <a:ext cx="6372704" cy="1502976"/>
          </a:xfrm>
          <a:prstGeom prst="rect">
            <a:avLst/>
          </a:prstGeom>
        </p:spPr>
        <p:txBody>
          <a:bodyPr wrap="square">
            <a:spAutoFit/>
          </a:bodyPr>
          <a:lstStyle/>
          <a:p>
            <a:pPr>
              <a:lnSpc>
                <a:spcPts val="2200"/>
              </a:lnSpc>
            </a:pPr>
            <a:r>
              <a:rPr lang="ja-JP" altLang="en-US" kern="100" dirty="0">
                <a:cs typeface="Times New Roman" panose="02020603050405020304" pitchFamily="18" charset="0"/>
              </a:rPr>
              <a:t>①ワンヘルスに関する教育啓発資料（リーフレット）の作成・配布</a:t>
            </a:r>
            <a:endParaRPr lang="en-US" altLang="ja-JP" kern="100" dirty="0">
              <a:cs typeface="Times New Roman" panose="02020603050405020304" pitchFamily="18" charset="0"/>
            </a:endParaRPr>
          </a:p>
          <a:p>
            <a:pPr>
              <a:lnSpc>
                <a:spcPts val="2200"/>
              </a:lnSpc>
            </a:pPr>
            <a:r>
              <a:rPr lang="ja-JP" altLang="en-US" kern="100" dirty="0">
                <a:cs typeface="Times New Roman" panose="02020603050405020304" pitchFamily="18" charset="0"/>
              </a:rPr>
              <a:t>②ワンヘルスに関する教育教材の作成・配布</a:t>
            </a:r>
            <a:endParaRPr lang="en-US" altLang="ja-JP" kern="100" dirty="0">
              <a:cs typeface="Times New Roman" panose="02020603050405020304" pitchFamily="18" charset="0"/>
            </a:endParaRPr>
          </a:p>
          <a:p>
            <a:pPr>
              <a:lnSpc>
                <a:spcPts val="2200"/>
              </a:lnSpc>
            </a:pPr>
            <a:r>
              <a:rPr lang="ja-JP" altLang="en-US" kern="100" dirty="0">
                <a:cs typeface="Times New Roman" panose="02020603050405020304" pitchFamily="18" charset="0"/>
              </a:rPr>
              <a:t>③ワンヘルス教育推進委員会の設置・開催</a:t>
            </a:r>
            <a:endParaRPr lang="en-US" altLang="ja-JP" kern="100" dirty="0">
              <a:cs typeface="Times New Roman" panose="02020603050405020304" pitchFamily="18" charset="0"/>
            </a:endParaRPr>
          </a:p>
          <a:p>
            <a:pPr>
              <a:lnSpc>
                <a:spcPts val="2200"/>
              </a:lnSpc>
            </a:pPr>
            <a:r>
              <a:rPr lang="ja-JP" altLang="en-US" kern="100" dirty="0">
                <a:cs typeface="Times New Roman" panose="02020603050405020304" pitchFamily="18" charset="0"/>
              </a:rPr>
              <a:t>④研究協力校による実践研究</a:t>
            </a:r>
            <a:endParaRPr lang="en-US" altLang="ja-JP" kern="100" dirty="0">
              <a:cs typeface="Times New Roman" panose="02020603050405020304" pitchFamily="18" charset="0"/>
            </a:endParaRPr>
          </a:p>
          <a:p>
            <a:pPr>
              <a:lnSpc>
                <a:spcPts val="2200"/>
              </a:lnSpc>
            </a:pPr>
            <a:r>
              <a:rPr lang="ja-JP" altLang="en-US" kern="100" dirty="0">
                <a:cs typeface="Times New Roman" panose="02020603050405020304" pitchFamily="18" charset="0"/>
              </a:rPr>
              <a:t>⑤指導者向け研修会の実施（令和</a:t>
            </a:r>
            <a:r>
              <a:rPr lang="en-US" altLang="ja-JP" kern="100" dirty="0">
                <a:cs typeface="Times New Roman" panose="02020603050405020304" pitchFamily="18" charset="0"/>
              </a:rPr>
              <a:t>4</a:t>
            </a:r>
            <a:r>
              <a:rPr lang="ja-JP" altLang="en-US" kern="100" dirty="0">
                <a:cs typeface="Times New Roman" panose="02020603050405020304" pitchFamily="18" charset="0"/>
              </a:rPr>
              <a:t>年度、令和</a:t>
            </a:r>
            <a:r>
              <a:rPr lang="en-US" altLang="ja-JP" kern="100" dirty="0">
                <a:cs typeface="Times New Roman" panose="02020603050405020304" pitchFamily="18" charset="0"/>
              </a:rPr>
              <a:t>5</a:t>
            </a:r>
            <a:r>
              <a:rPr lang="ja-JP" altLang="en-US" kern="100" dirty="0">
                <a:cs typeface="Times New Roman" panose="02020603050405020304" pitchFamily="18" charset="0"/>
              </a:rPr>
              <a:t>年度実施）</a:t>
            </a:r>
            <a:endParaRPr lang="en-US" altLang="ja-JP" kern="100" dirty="0">
              <a:cs typeface="Times New Roman" panose="02020603050405020304" pitchFamily="18" charset="0"/>
            </a:endParaRPr>
          </a:p>
        </p:txBody>
      </p:sp>
      <p:grpSp>
        <p:nvGrpSpPr>
          <p:cNvPr id="25" name="グループ化 24"/>
          <p:cNvGrpSpPr/>
          <p:nvPr/>
        </p:nvGrpSpPr>
        <p:grpSpPr>
          <a:xfrm>
            <a:off x="7513655" y="1773109"/>
            <a:ext cx="3813409" cy="3276750"/>
            <a:chOff x="8167229" y="2554686"/>
            <a:chExt cx="3447015" cy="2926457"/>
          </a:xfrm>
        </p:grpSpPr>
        <p:grpSp>
          <p:nvGrpSpPr>
            <p:cNvPr id="19" name="グループ化 18"/>
            <p:cNvGrpSpPr/>
            <p:nvPr/>
          </p:nvGrpSpPr>
          <p:grpSpPr>
            <a:xfrm>
              <a:off x="8167229" y="2554686"/>
              <a:ext cx="3447015" cy="2612371"/>
              <a:chOff x="453193" y="3390065"/>
              <a:chExt cx="3855965" cy="2804356"/>
            </a:xfrm>
          </p:grpSpPr>
          <p:pic>
            <p:nvPicPr>
              <p:cNvPr id="10" name="図 9"/>
              <p:cNvPicPr>
                <a:picLocks noChangeAspect="1"/>
              </p:cNvPicPr>
              <p:nvPr/>
            </p:nvPicPr>
            <p:blipFill>
              <a:blip r:embed="rId3"/>
              <a:stretch>
                <a:fillRect/>
              </a:stretch>
            </p:blipFill>
            <p:spPr>
              <a:xfrm rot="20079623">
                <a:off x="453193" y="3651684"/>
                <a:ext cx="1789076" cy="2520000"/>
              </a:xfrm>
              <a:prstGeom prst="rect">
                <a:avLst/>
              </a:prstGeom>
            </p:spPr>
          </p:pic>
          <p:pic>
            <p:nvPicPr>
              <p:cNvPr id="7" name="図 6"/>
              <p:cNvPicPr>
                <a:picLocks noChangeAspect="1"/>
              </p:cNvPicPr>
              <p:nvPr/>
            </p:nvPicPr>
            <p:blipFill>
              <a:blip r:embed="rId4"/>
              <a:stretch>
                <a:fillRect/>
              </a:stretch>
            </p:blipFill>
            <p:spPr>
              <a:xfrm>
                <a:off x="1543751" y="3390065"/>
                <a:ext cx="1783059" cy="2520000"/>
              </a:xfrm>
              <a:prstGeom prst="rect">
                <a:avLst/>
              </a:prstGeom>
            </p:spPr>
          </p:pic>
          <p:pic>
            <p:nvPicPr>
              <p:cNvPr id="13" name="図 12"/>
              <p:cNvPicPr>
                <a:picLocks noChangeAspect="1"/>
              </p:cNvPicPr>
              <p:nvPr/>
            </p:nvPicPr>
            <p:blipFill>
              <a:blip r:embed="rId5"/>
              <a:stretch>
                <a:fillRect/>
              </a:stretch>
            </p:blipFill>
            <p:spPr>
              <a:xfrm rot="1836117">
                <a:off x="2523097" y="3674421"/>
                <a:ext cx="1786061" cy="2520000"/>
              </a:xfrm>
              <a:prstGeom prst="rect">
                <a:avLst/>
              </a:prstGeom>
            </p:spPr>
          </p:pic>
        </p:grpSp>
        <p:sp>
          <p:nvSpPr>
            <p:cNvPr id="21" name="テキスト ボックス 20"/>
            <p:cNvSpPr txBox="1"/>
            <p:nvPr/>
          </p:nvSpPr>
          <p:spPr>
            <a:xfrm>
              <a:off x="8925787" y="5233756"/>
              <a:ext cx="1794135" cy="247387"/>
            </a:xfrm>
            <a:prstGeom prst="rect">
              <a:avLst/>
            </a:prstGeom>
            <a:noFill/>
          </p:spPr>
          <p:txBody>
            <a:bodyPr wrap="none" rtlCol="0">
              <a:spAutoFit/>
            </a:bodyPr>
            <a:lstStyle/>
            <a:p>
              <a:r>
                <a:rPr lang="ja-JP" altLang="en-US" sz="1200" dirty="0"/>
                <a:t>リーフレット（小中高生向け）</a:t>
              </a:r>
            </a:p>
          </p:txBody>
        </p:sp>
      </p:grpSp>
      <p:sp>
        <p:nvSpPr>
          <p:cNvPr id="41" name="正方形/長方形 40"/>
          <p:cNvSpPr>
            <a:spLocks noChangeArrowheads="1"/>
          </p:cNvSpPr>
          <p:nvPr/>
        </p:nvSpPr>
        <p:spPr bwMode="auto">
          <a:xfrm>
            <a:off x="207602" y="3885654"/>
            <a:ext cx="2429301" cy="360000"/>
          </a:xfrm>
          <a:prstGeom prst="rect">
            <a:avLst/>
          </a:prstGeom>
          <a:solidFill>
            <a:srgbClr val="FFFF00"/>
          </a:solidFill>
          <a:ln w="9525" algn="ctr">
            <a:solidFill>
              <a:srgbClr val="000099"/>
            </a:solidFill>
            <a:round/>
            <a:headEnd/>
            <a:tailEnd/>
          </a:ln>
        </p:spPr>
        <p:txBody>
          <a:bodyPr anchor="ctr"/>
          <a:lstStyle>
            <a:defPPr>
              <a:defRPr lang="ja-JP"/>
            </a:defPPr>
            <a:lvl1pPr algn="l" rtl="0" fontAlgn="base">
              <a:spcBef>
                <a:spcPct val="0"/>
              </a:spcBef>
              <a:spcAft>
                <a:spcPct val="0"/>
              </a:spcAft>
              <a:defRPr kumimoji="1" sz="13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3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3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3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300" kern="1200">
                <a:solidFill>
                  <a:schemeClr val="tx1"/>
                </a:solidFill>
                <a:latin typeface="Arial" charset="0"/>
                <a:ea typeface="ＭＳ Ｐゴシック" charset="-128"/>
                <a:cs typeface="+mn-cs"/>
              </a:defRPr>
            </a:lvl5pPr>
            <a:lvl6pPr marL="2286000" algn="l" defTabSz="914400" rtl="0" eaLnBrk="1" latinLnBrk="0" hangingPunct="1">
              <a:defRPr kumimoji="1" sz="1300" kern="1200">
                <a:solidFill>
                  <a:schemeClr val="tx1"/>
                </a:solidFill>
                <a:latin typeface="Arial" charset="0"/>
                <a:ea typeface="ＭＳ Ｐゴシック" charset="-128"/>
                <a:cs typeface="+mn-cs"/>
              </a:defRPr>
            </a:lvl6pPr>
            <a:lvl7pPr marL="2743200" algn="l" defTabSz="914400" rtl="0" eaLnBrk="1" latinLnBrk="0" hangingPunct="1">
              <a:defRPr kumimoji="1" sz="1300" kern="1200">
                <a:solidFill>
                  <a:schemeClr val="tx1"/>
                </a:solidFill>
                <a:latin typeface="Arial" charset="0"/>
                <a:ea typeface="ＭＳ Ｐゴシック" charset="-128"/>
                <a:cs typeface="+mn-cs"/>
              </a:defRPr>
            </a:lvl7pPr>
            <a:lvl8pPr marL="3200400" algn="l" defTabSz="914400" rtl="0" eaLnBrk="1" latinLnBrk="0" hangingPunct="1">
              <a:defRPr kumimoji="1" sz="1300" kern="1200">
                <a:solidFill>
                  <a:schemeClr val="tx1"/>
                </a:solidFill>
                <a:latin typeface="Arial" charset="0"/>
                <a:ea typeface="ＭＳ Ｐゴシック" charset="-128"/>
                <a:cs typeface="+mn-cs"/>
              </a:defRPr>
            </a:lvl8pPr>
            <a:lvl9pPr marL="3657600" algn="l" defTabSz="914400" rtl="0" eaLnBrk="1" latinLnBrk="0" hangingPunct="1">
              <a:defRPr kumimoji="1" sz="1300" kern="1200">
                <a:solidFill>
                  <a:schemeClr val="tx1"/>
                </a:solidFill>
                <a:latin typeface="Arial" charset="0"/>
                <a:ea typeface="ＭＳ Ｐゴシック" charset="-128"/>
                <a:cs typeface="+mn-cs"/>
              </a:defRPr>
            </a:lvl9pPr>
          </a:lstStyle>
          <a:p>
            <a:pPr algn="ctr">
              <a:defRPr/>
            </a:pPr>
            <a:r>
              <a:rPr lang="ja-JP" altLang="en-US" sz="2000" b="1" dirty="0">
                <a:latin typeface="ＭＳ Ｐゴシック" panose="020B0600070205080204" pitchFamily="50" charset="-128"/>
                <a:ea typeface="ＭＳ Ｐゴシック" panose="020B0600070205080204" pitchFamily="50" charset="-128"/>
              </a:rPr>
              <a:t>研究協力校</a:t>
            </a:r>
          </a:p>
        </p:txBody>
      </p:sp>
      <p:graphicFrame>
        <p:nvGraphicFramePr>
          <p:cNvPr id="42" name="表 41"/>
          <p:cNvGraphicFramePr>
            <a:graphicFrameLocks noGrp="1"/>
          </p:cNvGraphicFramePr>
          <p:nvPr/>
        </p:nvGraphicFramePr>
        <p:xfrm>
          <a:off x="243318" y="4322775"/>
          <a:ext cx="5950424" cy="2442624"/>
        </p:xfrm>
        <a:graphic>
          <a:graphicData uri="http://schemas.openxmlformats.org/drawingml/2006/table">
            <a:tbl>
              <a:tblPr firstRow="1" bandRow="1">
                <a:tableStyleId>{00A15C55-8517-42AA-B614-E9B94910E393}</a:tableStyleId>
              </a:tblPr>
              <a:tblGrid>
                <a:gridCol w="941695">
                  <a:extLst>
                    <a:ext uri="{9D8B030D-6E8A-4147-A177-3AD203B41FA5}">
                      <a16:colId xmlns:a16="http://schemas.microsoft.com/office/drawing/2014/main" val="20000"/>
                    </a:ext>
                  </a:extLst>
                </a:gridCol>
                <a:gridCol w="941695">
                  <a:extLst>
                    <a:ext uri="{9D8B030D-6E8A-4147-A177-3AD203B41FA5}">
                      <a16:colId xmlns:a16="http://schemas.microsoft.com/office/drawing/2014/main" val="20001"/>
                    </a:ext>
                  </a:extLst>
                </a:gridCol>
                <a:gridCol w="2033517">
                  <a:extLst>
                    <a:ext uri="{9D8B030D-6E8A-4147-A177-3AD203B41FA5}">
                      <a16:colId xmlns:a16="http://schemas.microsoft.com/office/drawing/2014/main" val="20002"/>
                    </a:ext>
                  </a:extLst>
                </a:gridCol>
                <a:gridCol w="2033517">
                  <a:extLst>
                    <a:ext uri="{9D8B030D-6E8A-4147-A177-3AD203B41FA5}">
                      <a16:colId xmlns:a16="http://schemas.microsoft.com/office/drawing/2014/main" val="20003"/>
                    </a:ext>
                  </a:extLst>
                </a:gridCol>
              </a:tblGrid>
              <a:tr h="407104">
                <a:tc>
                  <a:txBody>
                    <a:bodyPr/>
                    <a:lstStyle/>
                    <a:p>
                      <a:pPr algn="ctr"/>
                      <a:r>
                        <a:rPr kumimoji="1" lang="ja-JP" altLang="en-US" dirty="0">
                          <a:solidFill>
                            <a:schemeClr val="tx1"/>
                          </a:solidFill>
                        </a:rPr>
                        <a:t>設置者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solidFill>
                            <a:schemeClr val="tx1"/>
                          </a:solidFill>
                        </a:rPr>
                        <a:t>学校数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dirty="0">
                          <a:solidFill>
                            <a:schemeClr val="tx1"/>
                          </a:solidFill>
                        </a:rPr>
                        <a:t>学校名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7104">
                <a:tc rowSpan="4">
                  <a:txBody>
                    <a:bodyPr/>
                    <a:lstStyle/>
                    <a:p>
                      <a:pPr algn="ctr"/>
                      <a:r>
                        <a:rPr kumimoji="1" lang="ja-JP" altLang="en-US" dirty="0">
                          <a:solidFill>
                            <a:schemeClr val="tx1"/>
                          </a:solidFill>
                        </a:rPr>
                        <a:t>県立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r>
                        <a:rPr kumimoji="1" lang="en-US" altLang="ja-JP" dirty="0">
                          <a:solidFill>
                            <a:schemeClr val="tx1"/>
                          </a:solidFill>
                        </a:rPr>
                        <a:t>8</a:t>
                      </a:r>
                      <a:r>
                        <a:rPr kumimoji="1" lang="ja-JP" altLang="en-US" dirty="0">
                          <a:solidFill>
                            <a:schemeClr val="tx1"/>
                          </a:solidFill>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京都高等学校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八女工業高等学校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7104">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solidFill>
                            <a:schemeClr val="tx1"/>
                          </a:solidFill>
                        </a:rPr>
                        <a:t>北九州高等学校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八女農業高等学校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7104">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solidFill>
                            <a:schemeClr val="tx1"/>
                          </a:solidFill>
                        </a:rPr>
                        <a:t>福岡魁誠高等学校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鞍手高等学校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7104">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solidFill>
                            <a:schemeClr val="tx1"/>
                          </a:solidFill>
                        </a:rPr>
                        <a:t>福岡農業高等学校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田川高等学校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7104">
                <a:tc>
                  <a:txBody>
                    <a:bodyPr/>
                    <a:lstStyle/>
                    <a:p>
                      <a:pPr algn="ctr"/>
                      <a:r>
                        <a:rPr kumimoji="1" lang="ja-JP" altLang="en-US" dirty="0">
                          <a:solidFill>
                            <a:schemeClr val="tx1"/>
                          </a:solidFill>
                        </a:rPr>
                        <a:t>私立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rPr>
                        <a:t>2</a:t>
                      </a:r>
                      <a:r>
                        <a:rPr kumimoji="1" lang="ja-JP" altLang="en-US" dirty="0">
                          <a:solidFill>
                            <a:schemeClr val="tx1"/>
                          </a:solidFill>
                        </a:rPr>
                        <a:t>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博多高等学校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柳川高等学校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51" name="グループ化 50"/>
          <p:cNvGrpSpPr/>
          <p:nvPr/>
        </p:nvGrpSpPr>
        <p:grpSpPr>
          <a:xfrm>
            <a:off x="6304631" y="4232775"/>
            <a:ext cx="5471614" cy="2602915"/>
            <a:chOff x="6441744" y="4245850"/>
            <a:chExt cx="5637834" cy="2602915"/>
          </a:xfrm>
        </p:grpSpPr>
        <p:sp>
          <p:nvSpPr>
            <p:cNvPr id="44" name="角丸四角形 43"/>
            <p:cNvSpPr/>
            <p:nvPr/>
          </p:nvSpPr>
          <p:spPr>
            <a:xfrm>
              <a:off x="6441744" y="5076967"/>
              <a:ext cx="5637834" cy="1771798"/>
            </a:xfrm>
            <a:prstGeom prst="roundRect">
              <a:avLst>
                <a:gd name="adj" fmla="val 25140"/>
              </a:avLst>
            </a:prstGeom>
            <a:ln>
              <a:solidFill>
                <a:srgbClr val="92D050"/>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r>
                <a:rPr lang="ja-JP" altLang="en-US" sz="1400" dirty="0"/>
                <a:t>＜リーフレット活用例＞</a:t>
              </a:r>
              <a:endParaRPr lang="en-US" altLang="ja-JP" sz="1400" dirty="0"/>
            </a:p>
            <a:p>
              <a:r>
                <a:rPr lang="ja-JP" altLang="en-US" sz="1400" dirty="0"/>
                <a:t>・体育・保健体育科や学級活動等で「健康な生活」を考える資料として</a:t>
              </a:r>
              <a:endParaRPr lang="en-US" altLang="ja-JP" sz="1400" dirty="0"/>
            </a:p>
            <a:p>
              <a:r>
                <a:rPr lang="ja-JP" altLang="en-US" sz="1400" dirty="0"/>
                <a:t>・動物の飼育に関し、児童生徒が気を付けることを考える資料として</a:t>
              </a:r>
              <a:endParaRPr lang="en-US" altLang="ja-JP" sz="1400" dirty="0"/>
            </a:p>
            <a:p>
              <a:r>
                <a:rPr lang="ja-JP" altLang="en-US" sz="1400" dirty="0"/>
                <a:t>・理科や社会科、総合的な学習（探究）の時間等で「環境問題」を</a:t>
              </a:r>
              <a:endParaRPr lang="en-US" altLang="ja-JP" sz="1400" dirty="0"/>
            </a:p>
            <a:p>
              <a:r>
                <a:rPr lang="ja-JP" altLang="en-US" sz="1400" dirty="0"/>
                <a:t>　考える資料として</a:t>
              </a:r>
              <a:endParaRPr lang="en-US" altLang="ja-JP" sz="1400" dirty="0"/>
            </a:p>
            <a:p>
              <a:r>
                <a:rPr lang="ja-JP" altLang="en-US" sz="1400" dirty="0"/>
                <a:t>・夏休み等の自由研究テーマの資料として</a:t>
              </a:r>
              <a:endParaRPr lang="en-US" altLang="ja-JP" sz="1400" dirty="0"/>
            </a:p>
            <a:p>
              <a:r>
                <a:rPr lang="ja-JP" altLang="en-US" sz="1400" dirty="0"/>
                <a:t>・家庭において保護者とともにワンヘルスを学ぶ資料として</a:t>
              </a:r>
              <a:endParaRPr lang="en-US" altLang="ja-JP" sz="1400" dirty="0"/>
            </a:p>
          </p:txBody>
        </p:sp>
        <p:sp>
          <p:nvSpPr>
            <p:cNvPr id="47" name="円/楕円 46"/>
            <p:cNvSpPr/>
            <p:nvPr/>
          </p:nvSpPr>
          <p:spPr>
            <a:xfrm>
              <a:off x="7262737" y="4719425"/>
              <a:ext cx="468000" cy="288000"/>
            </a:xfrm>
            <a:prstGeom prst="ellipse">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endParaRPr lang="ja-JP" altLang="en-US"/>
            </a:p>
          </p:txBody>
        </p:sp>
        <p:sp>
          <p:nvSpPr>
            <p:cNvPr id="48" name="円/楕円 47"/>
            <p:cNvSpPr/>
            <p:nvPr/>
          </p:nvSpPr>
          <p:spPr>
            <a:xfrm>
              <a:off x="7568737" y="4459411"/>
              <a:ext cx="324000" cy="216000"/>
            </a:xfrm>
            <a:prstGeom prst="ellipse">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endParaRPr lang="ja-JP" altLang="en-US"/>
            </a:p>
          </p:txBody>
        </p:sp>
        <p:sp>
          <p:nvSpPr>
            <p:cNvPr id="49" name="円/楕円 48"/>
            <p:cNvSpPr/>
            <p:nvPr/>
          </p:nvSpPr>
          <p:spPr>
            <a:xfrm>
              <a:off x="7815093" y="4245850"/>
              <a:ext cx="216000" cy="180000"/>
            </a:xfrm>
            <a:prstGeom prst="ellipse">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endParaRPr lang="ja-JP" altLang="en-US"/>
            </a:p>
          </p:txBody>
        </p:sp>
      </p:grpSp>
      <p:sp>
        <p:nvSpPr>
          <p:cNvPr id="2" name="スライド番号プレースホルダー 1"/>
          <p:cNvSpPr>
            <a:spLocks noGrp="1"/>
          </p:cNvSpPr>
          <p:nvPr>
            <p:ph type="sldNum" sz="quarter" idx="12"/>
          </p:nvPr>
        </p:nvSpPr>
        <p:spPr>
          <a:xfrm>
            <a:off x="9345262" y="6492875"/>
            <a:ext cx="2743200" cy="365125"/>
          </a:xfrm>
        </p:spPr>
        <p:txBody>
          <a:bodyPr/>
          <a:lstStyle/>
          <a:p>
            <a:fld id="{3282AEA2-3BE1-4ED2-B760-F41F589D3EE3}" type="slidenum">
              <a:rPr kumimoji="1" lang="ja-JP" altLang="en-US" smtClean="0"/>
              <a:t>8</a:t>
            </a:fld>
            <a:endParaRPr kumimoji="1" lang="ja-JP" altLang="en-US" dirty="0"/>
          </a:p>
        </p:txBody>
      </p:sp>
    </p:spTree>
    <p:extLst>
      <p:ext uri="{BB962C8B-B14F-4D97-AF65-F5344CB8AC3E}">
        <p14:creationId xmlns:p14="http://schemas.microsoft.com/office/powerpoint/2010/main" val="10362675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7995</TotalTime>
  <Words>5383</Words>
  <Application>Microsoft Office PowerPoint</Application>
  <PresentationFormat>ワイド画面</PresentationFormat>
  <Paragraphs>498</Paragraphs>
  <Slides>12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BIZ UDPゴシック</vt:lpstr>
      <vt:lpstr>HG丸ｺﾞｼｯｸM-PRO</vt:lpstr>
      <vt:lpstr>ＭＳ Ｐゴシック</vt:lpstr>
      <vt:lpstr>新細明體</vt:lpstr>
      <vt:lpstr>メイリオ</vt:lpstr>
      <vt:lpstr>Arial</vt:lpstr>
      <vt:lpstr>Calibri</vt:lpstr>
      <vt:lpstr>Calibri Light</vt:lpstr>
      <vt:lpstr>Office テーマ</vt:lpstr>
      <vt:lpstr>PowerPoint プレゼンテーション</vt:lpstr>
      <vt:lpstr>服部知事の３つの挑戦の一つ「ワンヘルスの推進」</vt:lpstr>
      <vt:lpstr>PowerPoint プレゼンテーション</vt:lpstr>
      <vt:lpstr>PowerPoint プレゼンテーション</vt:lpstr>
      <vt:lpstr>PowerPoint プレゼンテーション</vt:lpstr>
      <vt:lpstr>福岡県の取組①　共通感染症発生状況等調査事業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福岡県内の市町村の動き</vt:lpstr>
    </vt:vector>
  </TitlesOfParts>
  <Company>福岡県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人と動物の共通感染症発生の要因</dc:title>
  <dc:creator>福岡県</dc:creator>
  <cp:lastModifiedBy>福岡県獣医師会</cp:lastModifiedBy>
  <cp:revision>761</cp:revision>
  <cp:lastPrinted>2021-10-21T11:40:20Z</cp:lastPrinted>
  <dcterms:created xsi:type="dcterms:W3CDTF">2017-10-14T02:44:40Z</dcterms:created>
  <dcterms:modified xsi:type="dcterms:W3CDTF">2021-10-25T02:06:25Z</dcterms:modified>
</cp:coreProperties>
</file>